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8" r:id="rId2"/>
    <p:sldId id="272" r:id="rId3"/>
    <p:sldId id="260" r:id="rId4"/>
    <p:sldId id="273" r:id="rId5"/>
    <p:sldId id="266" r:id="rId6"/>
    <p:sldId id="267" r:id="rId7"/>
    <p:sldId id="262" r:id="rId8"/>
    <p:sldId id="263" r:id="rId9"/>
    <p:sldId id="274" r:id="rId10"/>
    <p:sldId id="275" r:id="rId11"/>
    <p:sldId id="278" r:id="rId12"/>
    <p:sldId id="281" r:id="rId13"/>
    <p:sldId id="282" r:id="rId14"/>
    <p:sldId id="265"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5FDEC5-EBB8-4933-BB47-B50795AF1D4C}" type="doc">
      <dgm:prSet loTypeId="urn:microsoft.com/office/officeart/2005/8/layout/gear1" loCatId="cycle" qsTypeId="urn:microsoft.com/office/officeart/2005/8/quickstyle/simple1" qsCatId="simple" csTypeId="urn:microsoft.com/office/officeart/2005/8/colors/accent1_2" csCatId="accent1" phldr="1"/>
      <dgm:spPr/>
    </dgm:pt>
    <dgm:pt modelId="{A458DADC-ECA4-424B-BE97-F82E67BA10E2}">
      <dgm:prSet phldrT="[Text]"/>
      <dgm:spPr/>
      <dgm:t>
        <a:bodyPr/>
        <a:lstStyle/>
        <a:p>
          <a:r>
            <a:rPr lang="en-GB" dirty="0" smtClean="0"/>
            <a:t>implications</a:t>
          </a:r>
          <a:endParaRPr lang="en-GB" dirty="0"/>
        </a:p>
      </dgm:t>
    </dgm:pt>
    <dgm:pt modelId="{4153D688-9CDD-4471-9A40-0E0611CE57F4}" type="parTrans" cxnId="{670B214C-6729-4FC8-9C5B-422C6A30F3DD}">
      <dgm:prSet/>
      <dgm:spPr/>
      <dgm:t>
        <a:bodyPr/>
        <a:lstStyle/>
        <a:p>
          <a:endParaRPr lang="en-GB"/>
        </a:p>
      </dgm:t>
    </dgm:pt>
    <dgm:pt modelId="{6C93E865-53C6-4E32-AD03-6B74F7E8AC62}" type="sibTrans" cxnId="{670B214C-6729-4FC8-9C5B-422C6A30F3DD}">
      <dgm:prSet/>
      <dgm:spPr/>
      <dgm:t>
        <a:bodyPr/>
        <a:lstStyle/>
        <a:p>
          <a:endParaRPr lang="en-GB"/>
        </a:p>
      </dgm:t>
    </dgm:pt>
    <dgm:pt modelId="{F9754186-452A-4CDB-995F-8BA1F56568E7}">
      <dgm:prSet phldrT="[Text]"/>
      <dgm:spPr/>
      <dgm:t>
        <a:bodyPr/>
        <a:lstStyle/>
        <a:p>
          <a:r>
            <a:rPr lang="en-GB" dirty="0" smtClean="0"/>
            <a:t>how</a:t>
          </a:r>
          <a:endParaRPr lang="en-GB" dirty="0"/>
        </a:p>
      </dgm:t>
    </dgm:pt>
    <dgm:pt modelId="{21E7B321-D7D7-4A65-91C5-EF0FEAD81A1F}" type="parTrans" cxnId="{779F8DF8-C7C5-4E5E-816C-F0251832DE0D}">
      <dgm:prSet/>
      <dgm:spPr/>
      <dgm:t>
        <a:bodyPr/>
        <a:lstStyle/>
        <a:p>
          <a:endParaRPr lang="en-GB"/>
        </a:p>
      </dgm:t>
    </dgm:pt>
    <dgm:pt modelId="{BA38319F-6F20-4E4B-986A-971D9BEDFC19}" type="sibTrans" cxnId="{779F8DF8-C7C5-4E5E-816C-F0251832DE0D}">
      <dgm:prSet/>
      <dgm:spPr/>
      <dgm:t>
        <a:bodyPr/>
        <a:lstStyle/>
        <a:p>
          <a:endParaRPr lang="en-GB"/>
        </a:p>
      </dgm:t>
    </dgm:pt>
    <dgm:pt modelId="{499CCFB8-13C8-4D32-BEC0-B1BF9D7E2ED3}">
      <dgm:prSet phldrT="[Text]"/>
      <dgm:spPr/>
      <dgm:t>
        <a:bodyPr/>
        <a:lstStyle/>
        <a:p>
          <a:r>
            <a:rPr lang="en-GB" dirty="0" smtClean="0"/>
            <a:t>what works</a:t>
          </a:r>
          <a:endParaRPr lang="en-GB" dirty="0"/>
        </a:p>
      </dgm:t>
    </dgm:pt>
    <dgm:pt modelId="{1C8AD4C3-1AD7-47B3-A7F3-8EAAA1E102D3}" type="parTrans" cxnId="{2D0FFD4A-77BC-4C5B-9DB9-B87EED4F88E6}">
      <dgm:prSet/>
      <dgm:spPr/>
      <dgm:t>
        <a:bodyPr/>
        <a:lstStyle/>
        <a:p>
          <a:endParaRPr lang="en-GB"/>
        </a:p>
      </dgm:t>
    </dgm:pt>
    <dgm:pt modelId="{6CC35AB2-5E79-4149-B073-38805455B108}" type="sibTrans" cxnId="{2D0FFD4A-77BC-4C5B-9DB9-B87EED4F88E6}">
      <dgm:prSet/>
      <dgm:spPr/>
      <dgm:t>
        <a:bodyPr/>
        <a:lstStyle/>
        <a:p>
          <a:endParaRPr lang="en-GB"/>
        </a:p>
      </dgm:t>
    </dgm:pt>
    <dgm:pt modelId="{1F0782D9-E038-411A-ADC2-36ED4A994B53}" type="pres">
      <dgm:prSet presAssocID="{3C5FDEC5-EBB8-4933-BB47-B50795AF1D4C}" presName="composite" presStyleCnt="0">
        <dgm:presLayoutVars>
          <dgm:chMax val="3"/>
          <dgm:animLvl val="lvl"/>
          <dgm:resizeHandles val="exact"/>
        </dgm:presLayoutVars>
      </dgm:prSet>
      <dgm:spPr/>
    </dgm:pt>
    <dgm:pt modelId="{DC6D9894-77FB-464C-9190-D1EC9225F986}" type="pres">
      <dgm:prSet presAssocID="{A458DADC-ECA4-424B-BE97-F82E67BA10E2}" presName="gear1" presStyleLbl="node1" presStyleIdx="0" presStyleCnt="3">
        <dgm:presLayoutVars>
          <dgm:chMax val="1"/>
          <dgm:bulletEnabled val="1"/>
        </dgm:presLayoutVars>
      </dgm:prSet>
      <dgm:spPr/>
    </dgm:pt>
    <dgm:pt modelId="{AC23A631-B6E8-4C19-BB86-FF340C27CAD1}" type="pres">
      <dgm:prSet presAssocID="{A458DADC-ECA4-424B-BE97-F82E67BA10E2}" presName="gear1srcNode" presStyleLbl="node1" presStyleIdx="0" presStyleCnt="3"/>
      <dgm:spPr/>
    </dgm:pt>
    <dgm:pt modelId="{BA3BD808-E6AB-45AD-99E5-EE3B5A1CFDD3}" type="pres">
      <dgm:prSet presAssocID="{A458DADC-ECA4-424B-BE97-F82E67BA10E2}" presName="gear1dstNode" presStyleLbl="node1" presStyleIdx="0" presStyleCnt="3"/>
      <dgm:spPr/>
    </dgm:pt>
    <dgm:pt modelId="{5078360F-CF2B-45A5-84B9-310A5DC11CD4}" type="pres">
      <dgm:prSet presAssocID="{F9754186-452A-4CDB-995F-8BA1F56568E7}" presName="gear2" presStyleLbl="node1" presStyleIdx="1" presStyleCnt="3">
        <dgm:presLayoutVars>
          <dgm:chMax val="1"/>
          <dgm:bulletEnabled val="1"/>
        </dgm:presLayoutVars>
      </dgm:prSet>
      <dgm:spPr/>
    </dgm:pt>
    <dgm:pt modelId="{79EA48FE-AAF3-4C7C-B180-ED3FC0574FA0}" type="pres">
      <dgm:prSet presAssocID="{F9754186-452A-4CDB-995F-8BA1F56568E7}" presName="gear2srcNode" presStyleLbl="node1" presStyleIdx="1" presStyleCnt="3"/>
      <dgm:spPr/>
    </dgm:pt>
    <dgm:pt modelId="{17F142C9-D243-43C2-A8AE-C66D5E664E7D}" type="pres">
      <dgm:prSet presAssocID="{F9754186-452A-4CDB-995F-8BA1F56568E7}" presName="gear2dstNode" presStyleLbl="node1" presStyleIdx="1" presStyleCnt="3"/>
      <dgm:spPr/>
    </dgm:pt>
    <dgm:pt modelId="{2AB58A13-A326-487A-962D-19BE3F9444B7}" type="pres">
      <dgm:prSet presAssocID="{499CCFB8-13C8-4D32-BEC0-B1BF9D7E2ED3}" presName="gear3" presStyleLbl="node1" presStyleIdx="2" presStyleCnt="3"/>
      <dgm:spPr/>
    </dgm:pt>
    <dgm:pt modelId="{19B606E9-09FC-45D8-BBDA-58F588DD8A37}" type="pres">
      <dgm:prSet presAssocID="{499CCFB8-13C8-4D32-BEC0-B1BF9D7E2ED3}" presName="gear3tx" presStyleLbl="node1" presStyleIdx="2" presStyleCnt="3">
        <dgm:presLayoutVars>
          <dgm:chMax val="1"/>
          <dgm:bulletEnabled val="1"/>
        </dgm:presLayoutVars>
      </dgm:prSet>
      <dgm:spPr/>
    </dgm:pt>
    <dgm:pt modelId="{3E49696C-7C76-4297-BB0F-05E23BD37776}" type="pres">
      <dgm:prSet presAssocID="{499CCFB8-13C8-4D32-BEC0-B1BF9D7E2ED3}" presName="gear3srcNode" presStyleLbl="node1" presStyleIdx="2" presStyleCnt="3"/>
      <dgm:spPr/>
    </dgm:pt>
    <dgm:pt modelId="{FD31BA2B-F48E-49D9-B90D-7D126267751C}" type="pres">
      <dgm:prSet presAssocID="{499CCFB8-13C8-4D32-BEC0-B1BF9D7E2ED3}" presName="gear3dstNode" presStyleLbl="node1" presStyleIdx="2" presStyleCnt="3"/>
      <dgm:spPr/>
    </dgm:pt>
    <dgm:pt modelId="{3F859BD2-9279-42B1-907D-159D812D0246}" type="pres">
      <dgm:prSet presAssocID="{6C93E865-53C6-4E32-AD03-6B74F7E8AC62}" presName="connector1" presStyleLbl="sibTrans2D1" presStyleIdx="0" presStyleCnt="3"/>
      <dgm:spPr/>
    </dgm:pt>
    <dgm:pt modelId="{2DED5173-BD83-44E9-9291-47A786990772}" type="pres">
      <dgm:prSet presAssocID="{BA38319F-6F20-4E4B-986A-971D9BEDFC19}" presName="connector2" presStyleLbl="sibTrans2D1" presStyleIdx="1" presStyleCnt="3"/>
      <dgm:spPr/>
    </dgm:pt>
    <dgm:pt modelId="{969DD996-F7AA-4C93-853E-0A8F5C028387}" type="pres">
      <dgm:prSet presAssocID="{6CC35AB2-5E79-4149-B073-38805455B108}" presName="connector3" presStyleLbl="sibTrans2D1" presStyleIdx="2" presStyleCnt="3"/>
      <dgm:spPr/>
    </dgm:pt>
  </dgm:ptLst>
  <dgm:cxnLst>
    <dgm:cxn modelId="{F1745785-E606-4489-9838-F916A429718F}" type="presOf" srcId="{499CCFB8-13C8-4D32-BEC0-B1BF9D7E2ED3}" destId="{3E49696C-7C76-4297-BB0F-05E23BD37776}" srcOrd="2" destOrd="0" presId="urn:microsoft.com/office/officeart/2005/8/layout/gear1"/>
    <dgm:cxn modelId="{670B214C-6729-4FC8-9C5B-422C6A30F3DD}" srcId="{3C5FDEC5-EBB8-4933-BB47-B50795AF1D4C}" destId="{A458DADC-ECA4-424B-BE97-F82E67BA10E2}" srcOrd="0" destOrd="0" parTransId="{4153D688-9CDD-4471-9A40-0E0611CE57F4}" sibTransId="{6C93E865-53C6-4E32-AD03-6B74F7E8AC62}"/>
    <dgm:cxn modelId="{6CC87860-7A0C-4B62-9ACE-8847979D895C}" type="presOf" srcId="{499CCFB8-13C8-4D32-BEC0-B1BF9D7E2ED3}" destId="{2AB58A13-A326-487A-962D-19BE3F9444B7}" srcOrd="0" destOrd="0" presId="urn:microsoft.com/office/officeart/2005/8/layout/gear1"/>
    <dgm:cxn modelId="{25664D8A-FA2A-4D92-89D2-9BD7EACF06A0}" type="presOf" srcId="{6C93E865-53C6-4E32-AD03-6B74F7E8AC62}" destId="{3F859BD2-9279-42B1-907D-159D812D0246}" srcOrd="0" destOrd="0" presId="urn:microsoft.com/office/officeart/2005/8/layout/gear1"/>
    <dgm:cxn modelId="{7E565A51-5A44-498A-BA34-743DB6E121C3}" type="presOf" srcId="{F9754186-452A-4CDB-995F-8BA1F56568E7}" destId="{79EA48FE-AAF3-4C7C-B180-ED3FC0574FA0}" srcOrd="1" destOrd="0" presId="urn:microsoft.com/office/officeart/2005/8/layout/gear1"/>
    <dgm:cxn modelId="{B10B4FFD-1E38-4FC3-93D6-A53BD2DB2C0C}" type="presOf" srcId="{A458DADC-ECA4-424B-BE97-F82E67BA10E2}" destId="{BA3BD808-E6AB-45AD-99E5-EE3B5A1CFDD3}" srcOrd="2" destOrd="0" presId="urn:microsoft.com/office/officeart/2005/8/layout/gear1"/>
    <dgm:cxn modelId="{10299161-3927-44D6-B380-1CD480CEF2DA}" type="presOf" srcId="{A458DADC-ECA4-424B-BE97-F82E67BA10E2}" destId="{AC23A631-B6E8-4C19-BB86-FF340C27CAD1}" srcOrd="1" destOrd="0" presId="urn:microsoft.com/office/officeart/2005/8/layout/gear1"/>
    <dgm:cxn modelId="{F3A85B89-970F-4740-874A-AFD580914D1A}" type="presOf" srcId="{F9754186-452A-4CDB-995F-8BA1F56568E7}" destId="{17F142C9-D243-43C2-A8AE-C66D5E664E7D}" srcOrd="2" destOrd="0" presId="urn:microsoft.com/office/officeart/2005/8/layout/gear1"/>
    <dgm:cxn modelId="{62661DC2-138C-46FF-8C8A-AD5C6379D1D2}" type="presOf" srcId="{BA38319F-6F20-4E4B-986A-971D9BEDFC19}" destId="{2DED5173-BD83-44E9-9291-47A786990772}" srcOrd="0" destOrd="0" presId="urn:microsoft.com/office/officeart/2005/8/layout/gear1"/>
    <dgm:cxn modelId="{97ED016D-49D2-4362-B9A8-57FC148B2444}" type="presOf" srcId="{499CCFB8-13C8-4D32-BEC0-B1BF9D7E2ED3}" destId="{FD31BA2B-F48E-49D9-B90D-7D126267751C}" srcOrd="3" destOrd="0" presId="urn:microsoft.com/office/officeart/2005/8/layout/gear1"/>
    <dgm:cxn modelId="{3969410F-E6E5-4B10-880E-8F71CC0BEEE3}" type="presOf" srcId="{F9754186-452A-4CDB-995F-8BA1F56568E7}" destId="{5078360F-CF2B-45A5-84B9-310A5DC11CD4}" srcOrd="0" destOrd="0" presId="urn:microsoft.com/office/officeart/2005/8/layout/gear1"/>
    <dgm:cxn modelId="{37F9C1D0-F087-4FE6-A4A0-A71AA212143E}" type="presOf" srcId="{3C5FDEC5-EBB8-4933-BB47-B50795AF1D4C}" destId="{1F0782D9-E038-411A-ADC2-36ED4A994B53}" srcOrd="0" destOrd="0" presId="urn:microsoft.com/office/officeart/2005/8/layout/gear1"/>
    <dgm:cxn modelId="{D35BB90A-D247-4988-83D5-49E274473C2F}" type="presOf" srcId="{499CCFB8-13C8-4D32-BEC0-B1BF9D7E2ED3}" destId="{19B606E9-09FC-45D8-BBDA-58F588DD8A37}" srcOrd="1" destOrd="0" presId="urn:microsoft.com/office/officeart/2005/8/layout/gear1"/>
    <dgm:cxn modelId="{779F8DF8-C7C5-4E5E-816C-F0251832DE0D}" srcId="{3C5FDEC5-EBB8-4933-BB47-B50795AF1D4C}" destId="{F9754186-452A-4CDB-995F-8BA1F56568E7}" srcOrd="1" destOrd="0" parTransId="{21E7B321-D7D7-4A65-91C5-EF0FEAD81A1F}" sibTransId="{BA38319F-6F20-4E4B-986A-971D9BEDFC19}"/>
    <dgm:cxn modelId="{408ACE97-A50D-4F22-921A-8046FB51A939}" type="presOf" srcId="{6CC35AB2-5E79-4149-B073-38805455B108}" destId="{969DD996-F7AA-4C93-853E-0A8F5C028387}" srcOrd="0" destOrd="0" presId="urn:microsoft.com/office/officeart/2005/8/layout/gear1"/>
    <dgm:cxn modelId="{C3B87C7A-A05A-46F7-9777-B174FEDA2547}" type="presOf" srcId="{A458DADC-ECA4-424B-BE97-F82E67BA10E2}" destId="{DC6D9894-77FB-464C-9190-D1EC9225F986}" srcOrd="0" destOrd="0" presId="urn:microsoft.com/office/officeart/2005/8/layout/gear1"/>
    <dgm:cxn modelId="{2D0FFD4A-77BC-4C5B-9DB9-B87EED4F88E6}" srcId="{3C5FDEC5-EBB8-4933-BB47-B50795AF1D4C}" destId="{499CCFB8-13C8-4D32-BEC0-B1BF9D7E2ED3}" srcOrd="2" destOrd="0" parTransId="{1C8AD4C3-1AD7-47B3-A7F3-8EAAA1E102D3}" sibTransId="{6CC35AB2-5E79-4149-B073-38805455B108}"/>
    <dgm:cxn modelId="{32A32797-CB9D-47C0-813D-FAD1987CFF63}" type="presParOf" srcId="{1F0782D9-E038-411A-ADC2-36ED4A994B53}" destId="{DC6D9894-77FB-464C-9190-D1EC9225F986}" srcOrd="0" destOrd="0" presId="urn:microsoft.com/office/officeart/2005/8/layout/gear1"/>
    <dgm:cxn modelId="{DABAF7EE-F25A-4815-A872-8048CD0CD765}" type="presParOf" srcId="{1F0782D9-E038-411A-ADC2-36ED4A994B53}" destId="{AC23A631-B6E8-4C19-BB86-FF340C27CAD1}" srcOrd="1" destOrd="0" presId="urn:microsoft.com/office/officeart/2005/8/layout/gear1"/>
    <dgm:cxn modelId="{2CD3273F-BB28-4434-B9C2-189FF298A1BD}" type="presParOf" srcId="{1F0782D9-E038-411A-ADC2-36ED4A994B53}" destId="{BA3BD808-E6AB-45AD-99E5-EE3B5A1CFDD3}" srcOrd="2" destOrd="0" presId="urn:microsoft.com/office/officeart/2005/8/layout/gear1"/>
    <dgm:cxn modelId="{8FE58A64-FAB7-4402-8F00-288736F22AE4}" type="presParOf" srcId="{1F0782D9-E038-411A-ADC2-36ED4A994B53}" destId="{5078360F-CF2B-45A5-84B9-310A5DC11CD4}" srcOrd="3" destOrd="0" presId="urn:microsoft.com/office/officeart/2005/8/layout/gear1"/>
    <dgm:cxn modelId="{65AC2212-C3F7-4199-A1BF-3E5D0D2599F7}" type="presParOf" srcId="{1F0782D9-E038-411A-ADC2-36ED4A994B53}" destId="{79EA48FE-AAF3-4C7C-B180-ED3FC0574FA0}" srcOrd="4" destOrd="0" presId="urn:microsoft.com/office/officeart/2005/8/layout/gear1"/>
    <dgm:cxn modelId="{253061E0-014C-477A-8EF4-479BB1FCBB65}" type="presParOf" srcId="{1F0782D9-E038-411A-ADC2-36ED4A994B53}" destId="{17F142C9-D243-43C2-A8AE-C66D5E664E7D}" srcOrd="5" destOrd="0" presId="urn:microsoft.com/office/officeart/2005/8/layout/gear1"/>
    <dgm:cxn modelId="{78287093-CE70-4E3F-A964-E07F97BCD060}" type="presParOf" srcId="{1F0782D9-E038-411A-ADC2-36ED4A994B53}" destId="{2AB58A13-A326-487A-962D-19BE3F9444B7}" srcOrd="6" destOrd="0" presId="urn:microsoft.com/office/officeart/2005/8/layout/gear1"/>
    <dgm:cxn modelId="{A055921C-0F64-465B-BE38-DFEDFCC0B74B}" type="presParOf" srcId="{1F0782D9-E038-411A-ADC2-36ED4A994B53}" destId="{19B606E9-09FC-45D8-BBDA-58F588DD8A37}" srcOrd="7" destOrd="0" presId="urn:microsoft.com/office/officeart/2005/8/layout/gear1"/>
    <dgm:cxn modelId="{27AF7F62-B52B-411E-8F32-D0DD31B0061A}" type="presParOf" srcId="{1F0782D9-E038-411A-ADC2-36ED4A994B53}" destId="{3E49696C-7C76-4297-BB0F-05E23BD37776}" srcOrd="8" destOrd="0" presId="urn:microsoft.com/office/officeart/2005/8/layout/gear1"/>
    <dgm:cxn modelId="{582744C0-4743-4EF4-A3E1-8DD0AA314D1E}" type="presParOf" srcId="{1F0782D9-E038-411A-ADC2-36ED4A994B53}" destId="{FD31BA2B-F48E-49D9-B90D-7D126267751C}" srcOrd="9" destOrd="0" presId="urn:microsoft.com/office/officeart/2005/8/layout/gear1"/>
    <dgm:cxn modelId="{E4134ABB-5465-4319-A739-D0FFA86C89B7}" type="presParOf" srcId="{1F0782D9-E038-411A-ADC2-36ED4A994B53}" destId="{3F859BD2-9279-42B1-907D-159D812D0246}" srcOrd="10" destOrd="0" presId="urn:microsoft.com/office/officeart/2005/8/layout/gear1"/>
    <dgm:cxn modelId="{4E284E04-C37D-403B-A0CE-AC307B196DCF}" type="presParOf" srcId="{1F0782D9-E038-411A-ADC2-36ED4A994B53}" destId="{2DED5173-BD83-44E9-9291-47A786990772}" srcOrd="11" destOrd="0" presId="urn:microsoft.com/office/officeart/2005/8/layout/gear1"/>
    <dgm:cxn modelId="{5C7BFCBB-7E7C-4E92-89D0-9DD05FE7B7A3}" type="presParOf" srcId="{1F0782D9-E038-411A-ADC2-36ED4A994B53}" destId="{969DD996-F7AA-4C93-853E-0A8F5C028387}"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6D9894-77FB-464C-9190-D1EC9225F986}">
      <dsp:nvSpPr>
        <dsp:cNvPr id="0" name=""/>
        <dsp:cNvSpPr/>
      </dsp:nvSpPr>
      <dsp:spPr>
        <a:xfrm>
          <a:off x="1817370" y="2061051"/>
          <a:ext cx="2221230" cy="2221230"/>
        </a:xfrm>
        <a:prstGeom prst="gear9">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GB" sz="2000" kern="1200" dirty="0" smtClean="0"/>
            <a:t>implications</a:t>
          </a:r>
          <a:endParaRPr lang="en-GB" sz="2000" kern="1200" dirty="0"/>
        </a:p>
      </dsp:txBody>
      <dsp:txXfrm>
        <a:off x="2263936" y="2581364"/>
        <a:ext cx="1328098" cy="1141758"/>
      </dsp:txXfrm>
    </dsp:sp>
    <dsp:sp modelId="{5078360F-CF2B-45A5-84B9-310A5DC11CD4}">
      <dsp:nvSpPr>
        <dsp:cNvPr id="0" name=""/>
        <dsp:cNvSpPr/>
      </dsp:nvSpPr>
      <dsp:spPr>
        <a:xfrm>
          <a:off x="525018" y="1536033"/>
          <a:ext cx="1615440" cy="1615440"/>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GB" sz="2000" kern="1200" dirty="0" smtClean="0"/>
            <a:t>how</a:t>
          </a:r>
          <a:endParaRPr lang="en-GB" sz="2000" kern="1200" dirty="0"/>
        </a:p>
      </dsp:txBody>
      <dsp:txXfrm>
        <a:off x="931710" y="1945183"/>
        <a:ext cx="802056" cy="797140"/>
      </dsp:txXfrm>
    </dsp:sp>
    <dsp:sp modelId="{2AB58A13-A326-487A-962D-19BE3F9444B7}">
      <dsp:nvSpPr>
        <dsp:cNvPr id="0" name=""/>
        <dsp:cNvSpPr/>
      </dsp:nvSpPr>
      <dsp:spPr>
        <a:xfrm rot="20700000">
          <a:off x="1429829" y="421544"/>
          <a:ext cx="1582801" cy="1582801"/>
        </a:xfrm>
        <a:prstGeom prst="gear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GB" sz="2000" kern="1200" dirty="0" smtClean="0"/>
            <a:t>what works</a:t>
          </a:r>
          <a:endParaRPr lang="en-GB" sz="2000" kern="1200" dirty="0"/>
        </a:p>
      </dsp:txBody>
      <dsp:txXfrm rot="-20700000">
        <a:off x="1776984" y="768699"/>
        <a:ext cx="888492" cy="888492"/>
      </dsp:txXfrm>
    </dsp:sp>
    <dsp:sp modelId="{3F859BD2-9279-42B1-907D-159D812D0246}">
      <dsp:nvSpPr>
        <dsp:cNvPr id="0" name=""/>
        <dsp:cNvSpPr/>
      </dsp:nvSpPr>
      <dsp:spPr>
        <a:xfrm>
          <a:off x="1644873" y="1726837"/>
          <a:ext cx="2843174" cy="2843174"/>
        </a:xfrm>
        <a:prstGeom prst="circularArrow">
          <a:avLst>
            <a:gd name="adj1" fmla="val 4687"/>
            <a:gd name="adj2" fmla="val 299029"/>
            <a:gd name="adj3" fmla="val 2512446"/>
            <a:gd name="adj4" fmla="val 15869313"/>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ED5173-BD83-44E9-9291-47A786990772}">
      <dsp:nvSpPr>
        <dsp:cNvPr id="0" name=""/>
        <dsp:cNvSpPr/>
      </dsp:nvSpPr>
      <dsp:spPr>
        <a:xfrm>
          <a:off x="238926" y="1179265"/>
          <a:ext cx="2065743" cy="2065743"/>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69DD996-F7AA-4C93-853E-0A8F5C028387}">
      <dsp:nvSpPr>
        <dsp:cNvPr id="0" name=""/>
        <dsp:cNvSpPr/>
      </dsp:nvSpPr>
      <dsp:spPr>
        <a:xfrm>
          <a:off x="1063710" y="75519"/>
          <a:ext cx="2227287" cy="2227287"/>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BCDB90-0EDF-44A4-9560-232A11227D9B}" type="datetimeFigureOut">
              <a:rPr lang="en-GB" smtClean="0"/>
              <a:t>12/05/2011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8AAC53-EF7E-4055-8A0D-53F07E09D2F3}" type="slidenum">
              <a:rPr lang="en-GB" smtClean="0"/>
              <a:t>‹#›</a:t>
            </a:fld>
            <a:endParaRPr lang="en-GB" dirty="0"/>
          </a:p>
        </p:txBody>
      </p:sp>
    </p:spTree>
    <p:extLst>
      <p:ext uri="{BB962C8B-B14F-4D97-AF65-F5344CB8AC3E}">
        <p14:creationId xmlns:p14="http://schemas.microsoft.com/office/powerpoint/2010/main" val="1053608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acknowledge parents as partners and engage them in decision making </a:t>
            </a:r>
          </a:p>
          <a:p>
            <a:pPr lvl="0"/>
            <a:r>
              <a:rPr lang="en-GB" sz="1200" kern="1200" dirty="0" smtClean="0">
                <a:solidFill>
                  <a:schemeClr val="tx1"/>
                </a:solidFill>
                <a:effectLst/>
                <a:latin typeface="+mn-lt"/>
                <a:ea typeface="+mn-ea"/>
                <a:cs typeface="+mn-cs"/>
              </a:rPr>
              <a:t>work in partnership with other agencies to deliver additional services into the local community</a:t>
            </a:r>
          </a:p>
          <a:p>
            <a:pPr lvl="0"/>
            <a:r>
              <a:rPr lang="en-GB" sz="1200" kern="1200" dirty="0" smtClean="0">
                <a:solidFill>
                  <a:schemeClr val="tx1"/>
                </a:solidFill>
                <a:effectLst/>
                <a:latin typeface="+mn-lt"/>
                <a:ea typeface="+mn-ea"/>
                <a:cs typeface="+mn-cs"/>
              </a:rPr>
              <a:t>encourage volunteering by the children and use issues in the local community as a resource for learning</a:t>
            </a:r>
          </a:p>
          <a:p>
            <a:pPr lvl="0"/>
            <a:r>
              <a:rPr lang="en-GB" sz="1200" kern="1200" dirty="0" smtClean="0">
                <a:solidFill>
                  <a:schemeClr val="tx1"/>
                </a:solidFill>
                <a:effectLst/>
                <a:latin typeface="+mn-lt"/>
                <a:ea typeface="+mn-ea"/>
                <a:cs typeface="+mn-cs"/>
              </a:rPr>
              <a:t>be open and pluralistic, rather than closed with a narrow curriculum focus</a:t>
            </a:r>
          </a:p>
          <a:p>
            <a:pPr lvl="0"/>
            <a:r>
              <a:rPr lang="en-GB" sz="1200" kern="1200" dirty="0" smtClean="0">
                <a:solidFill>
                  <a:schemeClr val="tx1"/>
                </a:solidFill>
                <a:effectLst/>
                <a:latin typeface="+mn-lt"/>
                <a:ea typeface="+mn-ea"/>
                <a:cs typeface="+mn-cs"/>
              </a:rPr>
              <a:t>make every effort to be inclusive regardless of children’s class, religion, ethnicity or sexuality, demonstrating a belief all children, including those with disabilities have a right to access a good quality education. </a:t>
            </a:r>
          </a:p>
          <a:p>
            <a:endParaRPr lang="en-GB" dirty="0"/>
          </a:p>
        </p:txBody>
      </p:sp>
      <p:sp>
        <p:nvSpPr>
          <p:cNvPr id="4" name="Slide Number Placeholder 3"/>
          <p:cNvSpPr>
            <a:spLocks noGrp="1"/>
          </p:cNvSpPr>
          <p:nvPr>
            <p:ph type="sldNum" sz="quarter" idx="10"/>
          </p:nvPr>
        </p:nvSpPr>
        <p:spPr/>
        <p:txBody>
          <a:bodyPr/>
          <a:lstStyle/>
          <a:p>
            <a:fld id="{6A8AAC53-EF7E-4055-8A0D-53F07E09D2F3}" type="slidenum">
              <a:rPr lang="en-GB" smtClean="0"/>
              <a:t>4</a:t>
            </a:fld>
            <a:endParaRPr lang="en-GB" dirty="0"/>
          </a:p>
        </p:txBody>
      </p:sp>
    </p:spTree>
    <p:extLst>
      <p:ext uri="{BB962C8B-B14F-4D97-AF65-F5344CB8AC3E}">
        <p14:creationId xmlns:p14="http://schemas.microsoft.com/office/powerpoint/2010/main" val="560957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b="1" kern="1200" dirty="0" smtClean="0">
                <a:solidFill>
                  <a:schemeClr val="tx1"/>
                </a:solidFill>
                <a:effectLst/>
                <a:latin typeface="+mn-lt"/>
                <a:ea typeface="+mn-ea"/>
                <a:cs typeface="+mn-cs"/>
              </a:rPr>
              <a:t>Leadership</a:t>
            </a:r>
          </a:p>
          <a:p>
            <a:r>
              <a:rPr lang="en-GB" sz="1200" kern="1200" dirty="0" smtClean="0">
                <a:solidFill>
                  <a:schemeClr val="tx1"/>
                </a:solidFill>
                <a:effectLst/>
                <a:latin typeface="+mn-lt"/>
                <a:ea typeface="+mn-ea"/>
                <a:cs typeface="+mn-cs"/>
              </a:rPr>
              <a:t>This should be collaborative and distributive. This is essential if the school is to embody all the characteristics expressed by the Standards. </a:t>
            </a:r>
          </a:p>
          <a:p>
            <a:r>
              <a:rPr lang="en-GB" sz="1200" b="1" kern="1200" dirty="0" smtClean="0">
                <a:solidFill>
                  <a:schemeClr val="tx1"/>
                </a:solidFill>
                <a:effectLst/>
                <a:latin typeface="+mn-lt"/>
                <a:ea typeface="+mn-ea"/>
                <a:cs typeface="+mn-cs"/>
              </a:rPr>
              <a:t>4b. Partnership</a:t>
            </a:r>
          </a:p>
          <a:p>
            <a:r>
              <a:rPr lang="en-GB" sz="1200" kern="1200" dirty="0" smtClean="0">
                <a:solidFill>
                  <a:schemeClr val="tx1"/>
                </a:solidFill>
                <a:effectLst/>
                <a:latin typeface="+mn-lt"/>
                <a:ea typeface="+mn-ea"/>
                <a:cs typeface="+mn-cs"/>
              </a:rPr>
              <a:t>There should be equal partnerships with a wide range of agencies, including community groups.</a:t>
            </a:r>
          </a:p>
          <a:p>
            <a:r>
              <a:rPr lang="en-GB" sz="1200" b="1" kern="1200" dirty="0" smtClean="0">
                <a:solidFill>
                  <a:schemeClr val="tx1"/>
                </a:solidFill>
                <a:effectLst/>
                <a:latin typeface="+mn-lt"/>
                <a:ea typeface="+mn-ea"/>
                <a:cs typeface="+mn-cs"/>
              </a:rPr>
              <a:t>4c. Social inclusion</a:t>
            </a:r>
          </a:p>
          <a:p>
            <a:r>
              <a:rPr lang="en-GB" sz="1200" kern="1200" dirty="0" smtClean="0">
                <a:solidFill>
                  <a:schemeClr val="tx1"/>
                </a:solidFill>
                <a:effectLst/>
                <a:latin typeface="+mn-lt"/>
                <a:ea typeface="+mn-ea"/>
                <a:cs typeface="+mn-cs"/>
              </a:rPr>
              <a:t>Every effort should be made to remove barriers to learning and this should include equality for all in the school regardless of their ability, creed, religion, ethnicity, class or sexuality. </a:t>
            </a:r>
          </a:p>
          <a:p>
            <a:r>
              <a:rPr lang="en-GB" sz="1200" b="1" kern="1200" dirty="0" smtClean="0">
                <a:solidFill>
                  <a:schemeClr val="tx1"/>
                </a:solidFill>
                <a:effectLst/>
                <a:latin typeface="+mn-lt"/>
                <a:ea typeface="+mn-ea"/>
                <a:cs typeface="+mn-cs"/>
              </a:rPr>
              <a:t>4d. Services</a:t>
            </a:r>
          </a:p>
          <a:p>
            <a:r>
              <a:rPr lang="en-GB" sz="1200" kern="1200" dirty="0" smtClean="0">
                <a:solidFill>
                  <a:schemeClr val="tx1"/>
                </a:solidFill>
                <a:effectLst/>
                <a:latin typeface="+mn-lt"/>
                <a:ea typeface="+mn-ea"/>
                <a:cs typeface="+mn-cs"/>
              </a:rPr>
              <a:t>The school premises should be used for the benefit of the wider community and a range of services, based on researched need should be available. </a:t>
            </a:r>
          </a:p>
          <a:p>
            <a:r>
              <a:rPr lang="en-GB" sz="1200" b="1" kern="1200" dirty="0" smtClean="0">
                <a:solidFill>
                  <a:schemeClr val="tx1"/>
                </a:solidFill>
                <a:effectLst/>
                <a:latin typeface="+mn-lt"/>
                <a:ea typeface="+mn-ea"/>
                <a:cs typeface="+mn-cs"/>
              </a:rPr>
              <a:t>4e. Volunteering</a:t>
            </a:r>
          </a:p>
          <a:p>
            <a:r>
              <a:rPr lang="en-GB" sz="1200" kern="1200" dirty="0" smtClean="0">
                <a:solidFill>
                  <a:schemeClr val="tx1"/>
                </a:solidFill>
                <a:effectLst/>
                <a:latin typeface="+mn-lt"/>
                <a:ea typeface="+mn-ea"/>
                <a:cs typeface="+mn-cs"/>
              </a:rPr>
              <a:t>This should be encouraged amongst pupils but also amongst parents and the wider community to make their contribution to the curriculum and the wellbeing of pupils. </a:t>
            </a:r>
          </a:p>
          <a:p>
            <a:r>
              <a:rPr lang="en-GB" sz="1200" b="1" kern="1200" dirty="0" smtClean="0">
                <a:solidFill>
                  <a:schemeClr val="tx1"/>
                </a:solidFill>
                <a:effectLst/>
                <a:latin typeface="+mn-lt"/>
                <a:ea typeface="+mn-ea"/>
                <a:cs typeface="+mn-cs"/>
              </a:rPr>
              <a:t> 4f. Lifelong Learning</a:t>
            </a:r>
          </a:p>
          <a:p>
            <a:r>
              <a:rPr lang="en-GB" sz="1200" kern="1200" dirty="0" smtClean="0">
                <a:solidFill>
                  <a:schemeClr val="tx1"/>
                </a:solidFill>
                <a:effectLst/>
                <a:latin typeface="+mn-lt"/>
                <a:ea typeface="+mn-ea"/>
                <a:cs typeface="+mn-cs"/>
              </a:rPr>
              <a:t>Opportunities, based on needs analysis, for parents and the wider community to return to learning should be available in the school – provided by either the teachers or by other agencies working in partnership.</a:t>
            </a:r>
          </a:p>
          <a:p>
            <a:r>
              <a:rPr lang="en-GB" sz="1200" b="1" kern="1200" dirty="0" smtClean="0">
                <a:solidFill>
                  <a:schemeClr val="tx1"/>
                </a:solidFill>
                <a:effectLst/>
                <a:latin typeface="+mn-lt"/>
                <a:ea typeface="+mn-ea"/>
                <a:cs typeface="+mn-cs"/>
              </a:rPr>
              <a:t>4g. Community development</a:t>
            </a:r>
          </a:p>
          <a:p>
            <a:r>
              <a:rPr lang="en-GB" sz="1200" kern="1200" dirty="0" smtClean="0">
                <a:solidFill>
                  <a:schemeClr val="tx1"/>
                </a:solidFill>
                <a:effectLst/>
                <a:latin typeface="+mn-lt"/>
                <a:ea typeface="+mn-ea"/>
                <a:cs typeface="+mn-cs"/>
              </a:rPr>
              <a:t>The school is a valuable asset, and in some communities the only public asset. It can play its part in building the capacity of local communities. </a:t>
            </a:r>
          </a:p>
          <a:p>
            <a:r>
              <a:rPr lang="en-GB" sz="1200" b="1" kern="1200" dirty="0" smtClean="0">
                <a:solidFill>
                  <a:schemeClr val="tx1"/>
                </a:solidFill>
                <a:effectLst/>
                <a:latin typeface="+mn-lt"/>
                <a:ea typeface="+mn-ea"/>
                <a:cs typeface="+mn-cs"/>
              </a:rPr>
              <a:t>4h. Parent engagement</a:t>
            </a:r>
          </a:p>
          <a:p>
            <a:r>
              <a:rPr lang="en-GB" sz="1200" kern="1200" dirty="0" smtClean="0">
                <a:solidFill>
                  <a:schemeClr val="tx1"/>
                </a:solidFill>
                <a:effectLst/>
                <a:latin typeface="+mn-lt"/>
                <a:ea typeface="+mn-ea"/>
                <a:cs typeface="+mn-cs"/>
              </a:rPr>
              <a:t>Parents should be encouraged to participate in the life of the school and their value as co-educators acknowledged.</a:t>
            </a:r>
          </a:p>
          <a:p>
            <a:r>
              <a:rPr lang="en-GB" sz="1200" b="1" kern="1200" dirty="0" smtClean="0">
                <a:solidFill>
                  <a:schemeClr val="tx1"/>
                </a:solidFill>
                <a:effectLst/>
                <a:latin typeface="+mn-lt"/>
                <a:ea typeface="+mn-ea"/>
                <a:cs typeface="+mn-cs"/>
              </a:rPr>
              <a:t>4i. School culture</a:t>
            </a:r>
          </a:p>
          <a:p>
            <a:r>
              <a:rPr lang="en-GB" sz="1200" kern="1200" dirty="0" smtClean="0">
                <a:solidFill>
                  <a:schemeClr val="tx1"/>
                </a:solidFill>
                <a:effectLst/>
                <a:latin typeface="+mn-lt"/>
                <a:ea typeface="+mn-ea"/>
                <a:cs typeface="+mn-cs"/>
              </a:rPr>
              <a:t>The hidden curriculum, the teaching methodology and the quality of pastoral care should help provide the best learning environment for children and adults to learn. </a:t>
            </a:r>
          </a:p>
          <a:p>
            <a:r>
              <a:rPr lang="en-GB" sz="1200" kern="1200" dirty="0" smtClean="0">
                <a:solidFill>
                  <a:schemeClr val="tx1"/>
                </a:solidFill>
                <a:effectLst/>
                <a:latin typeface="+mn-lt"/>
                <a:ea typeface="+mn-ea"/>
                <a:cs typeface="+mn-cs"/>
              </a:rPr>
              <a:t>These Standards have been recognised and welcomed in all countries where they have been introduced. Most Community Schools have reported that they are delighted to have a means by which they can articulate their aspirations and describe their achievements to parents and the wider community. </a:t>
            </a:r>
          </a:p>
          <a:p>
            <a:endParaRPr lang="en-GB" dirty="0"/>
          </a:p>
        </p:txBody>
      </p:sp>
      <p:sp>
        <p:nvSpPr>
          <p:cNvPr id="4" name="Slide Number Placeholder 3"/>
          <p:cNvSpPr>
            <a:spLocks noGrp="1"/>
          </p:cNvSpPr>
          <p:nvPr>
            <p:ph type="sldNum" sz="quarter" idx="10"/>
          </p:nvPr>
        </p:nvSpPr>
        <p:spPr/>
        <p:txBody>
          <a:bodyPr/>
          <a:lstStyle/>
          <a:p>
            <a:fld id="{6A8AAC53-EF7E-4055-8A0D-53F07E09D2F3}" type="slidenum">
              <a:rPr lang="en-GB" smtClean="0"/>
              <a:t>5</a:t>
            </a:fld>
            <a:endParaRPr lang="en-GB" dirty="0"/>
          </a:p>
        </p:txBody>
      </p:sp>
    </p:spTree>
    <p:extLst>
      <p:ext uri="{BB962C8B-B14F-4D97-AF65-F5344CB8AC3E}">
        <p14:creationId xmlns:p14="http://schemas.microsoft.com/office/powerpoint/2010/main" val="2799731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dirty="0" smtClean="0"/>
              <a:t>Flexibility in the delivery of the curriculum so that learning can be relevant to local conditions and the local community can make a contribution to the practical application of the theoretical base. </a:t>
            </a:r>
          </a:p>
          <a:p>
            <a:pPr lvl="0"/>
            <a:r>
              <a:rPr lang="en-GB" sz="1200" dirty="0" smtClean="0"/>
              <a:t>Freedom to align planning cycles, prioritising and budget setting,  and priorities at local level so that main public agencies such as health, social services and economic development can achieve synergy of purpose and action. </a:t>
            </a:r>
          </a:p>
          <a:p>
            <a:pPr lvl="0"/>
            <a:r>
              <a:rPr lang="en-GB" sz="1200" dirty="0" smtClean="0"/>
              <a:t>The freedom of the governing body or senior staff to manage school premises outside of school hours so that it can be used as a community asset. </a:t>
            </a:r>
          </a:p>
          <a:p>
            <a:pPr lvl="0"/>
            <a:r>
              <a:rPr lang="en-GB" sz="1200" dirty="0" smtClean="0"/>
              <a:t>The freedom of staff to welcome volunteers into the school and to allow pupils to go outside (with proper safeguarding measures in place).</a:t>
            </a:r>
          </a:p>
          <a:p>
            <a:endParaRPr lang="en-GB" dirty="0" smtClean="0"/>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Ideally school architecture will evolve to accommodate schools “without walls”.</a:t>
            </a:r>
          </a:p>
          <a:p>
            <a:endParaRPr lang="en-GB" dirty="0"/>
          </a:p>
        </p:txBody>
      </p:sp>
      <p:sp>
        <p:nvSpPr>
          <p:cNvPr id="4" name="Slide Number Placeholder 3"/>
          <p:cNvSpPr>
            <a:spLocks noGrp="1"/>
          </p:cNvSpPr>
          <p:nvPr>
            <p:ph type="sldNum" sz="quarter" idx="10"/>
          </p:nvPr>
        </p:nvSpPr>
        <p:spPr/>
        <p:txBody>
          <a:bodyPr/>
          <a:lstStyle/>
          <a:p>
            <a:fld id="{6A8AAC53-EF7E-4055-8A0D-53F07E09D2F3}" type="slidenum">
              <a:rPr lang="en-GB" smtClean="0"/>
              <a:t>6</a:t>
            </a:fld>
            <a:endParaRPr lang="en-GB" dirty="0"/>
          </a:p>
        </p:txBody>
      </p:sp>
    </p:spTree>
    <p:extLst>
      <p:ext uri="{BB962C8B-B14F-4D97-AF65-F5344CB8AC3E}">
        <p14:creationId xmlns:p14="http://schemas.microsoft.com/office/powerpoint/2010/main" val="2793466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dirty="0" smtClean="0"/>
              <a:t>Include a range of stakeholders including those agencies which may become active partners e.g. government departments, local administrations, NGOs</a:t>
            </a:r>
          </a:p>
          <a:p>
            <a:pPr lvl="0"/>
            <a:r>
              <a:rPr lang="en-GB" sz="1200" dirty="0" smtClean="0"/>
              <a:t>Be realistic and achievable</a:t>
            </a:r>
          </a:p>
          <a:p>
            <a:pPr lvl="0"/>
            <a:r>
              <a:rPr lang="en-GB" sz="1200" dirty="0" smtClean="0"/>
              <a:t>Be followed through with details action plans</a:t>
            </a:r>
          </a:p>
          <a:p>
            <a:r>
              <a:rPr lang="en-GB" sz="1200" dirty="0" smtClean="0"/>
              <a:t> </a:t>
            </a:r>
          </a:p>
          <a:p>
            <a:r>
              <a:rPr lang="en-GB" sz="1200" dirty="0" smtClean="0"/>
              <a:t>The strategic plans should include:</a:t>
            </a:r>
          </a:p>
          <a:p>
            <a:pPr lvl="0"/>
            <a:r>
              <a:rPr lang="en-GB" sz="1200" dirty="0" smtClean="0"/>
              <a:t>The role which other agencies can play in partnership</a:t>
            </a:r>
          </a:p>
          <a:p>
            <a:pPr lvl="0"/>
            <a:r>
              <a:rPr lang="en-GB" sz="1200" dirty="0" smtClean="0"/>
              <a:t>Arranging appropriate funding mechanisms</a:t>
            </a:r>
          </a:p>
          <a:p>
            <a:pPr lvl="0"/>
            <a:r>
              <a:rPr lang="en-GB" sz="1200" dirty="0" smtClean="0"/>
              <a:t>a commitment to continuous professional development of all staff – teaching and support staff engaged in Community Schools</a:t>
            </a:r>
          </a:p>
          <a:p>
            <a:pPr lvl="0"/>
            <a:r>
              <a:rPr lang="en-GB" sz="1200" dirty="0" smtClean="0"/>
              <a:t>a policy commitment to on-going and rigorous research to evaluate the contribution, if any, that Community Schools make to pupil attainments and to other social agendas such as improved health, economic development, social capital etc.  </a:t>
            </a:r>
          </a:p>
          <a:p>
            <a:pPr lvl="0"/>
            <a:r>
              <a:rPr lang="en-GB" sz="1200" dirty="0" smtClean="0"/>
              <a:t>plans to include those frequently excluded, making available time and resources for the additional effort this may take</a:t>
            </a:r>
          </a:p>
          <a:p>
            <a:r>
              <a:rPr lang="en-GB" sz="1200" dirty="0" smtClean="0"/>
              <a:t>The action plans should include:</a:t>
            </a:r>
          </a:p>
          <a:p>
            <a:pPr lvl="0"/>
            <a:r>
              <a:rPr lang="en-GB" sz="1200" dirty="0" smtClean="0"/>
              <a:t>precise details showing how the strategic plans will be achieved </a:t>
            </a:r>
          </a:p>
          <a:p>
            <a:pPr lvl="0"/>
            <a:r>
              <a:rPr lang="en-GB" sz="1200" dirty="0" smtClean="0"/>
              <a:t>deadlines, milestones, funding required, named personnel with specific responsibilities</a:t>
            </a:r>
          </a:p>
          <a:p>
            <a:pPr lvl="0"/>
            <a:r>
              <a:rPr lang="en-GB" sz="1200" dirty="0" smtClean="0"/>
              <a:t>specific commitments to the inclusion of those normally excluded such as those with poor education, low incomes, belonging to a minority group, homosexual or transgender groups, people with disabilities</a:t>
            </a:r>
          </a:p>
          <a:p>
            <a:endParaRPr lang="en-GB" dirty="0"/>
          </a:p>
        </p:txBody>
      </p:sp>
      <p:sp>
        <p:nvSpPr>
          <p:cNvPr id="4" name="Slide Number Placeholder 3"/>
          <p:cNvSpPr>
            <a:spLocks noGrp="1"/>
          </p:cNvSpPr>
          <p:nvPr>
            <p:ph type="sldNum" sz="quarter" idx="10"/>
          </p:nvPr>
        </p:nvSpPr>
        <p:spPr/>
        <p:txBody>
          <a:bodyPr/>
          <a:lstStyle/>
          <a:p>
            <a:fld id="{6A8AAC53-EF7E-4055-8A0D-53F07E09D2F3}" type="slidenum">
              <a:rPr lang="en-GB" smtClean="0"/>
              <a:t>7</a:t>
            </a:fld>
            <a:endParaRPr lang="en-GB" dirty="0"/>
          </a:p>
        </p:txBody>
      </p:sp>
    </p:spTree>
    <p:extLst>
      <p:ext uri="{BB962C8B-B14F-4D97-AF65-F5344CB8AC3E}">
        <p14:creationId xmlns:p14="http://schemas.microsoft.com/office/powerpoint/2010/main" val="635453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mn-lt"/>
                <a:ea typeface="+mn-ea"/>
                <a:cs typeface="+mn-cs"/>
              </a:rPr>
              <a:t>Head-teachers and senior management staff</a:t>
            </a:r>
          </a:p>
          <a:p>
            <a:r>
              <a:rPr lang="en-GB" sz="1200" kern="1200" dirty="0" smtClean="0">
                <a:solidFill>
                  <a:schemeClr val="tx1"/>
                </a:solidFill>
                <a:effectLst/>
                <a:latin typeface="+mn-lt"/>
                <a:ea typeface="+mn-ea"/>
                <a:cs typeface="+mn-cs"/>
              </a:rPr>
              <a:t>Whilst all schools require good sound management practices, community schools, because they are pluralistic in nature require not just management but strong, inspiring leadership.</a:t>
            </a:r>
          </a:p>
          <a:p>
            <a:r>
              <a:rPr lang="en-GB" sz="1200" kern="1200" dirty="0" smtClean="0">
                <a:solidFill>
                  <a:schemeClr val="tx1"/>
                </a:solidFill>
                <a:effectLst/>
                <a:latin typeface="+mn-lt"/>
                <a:ea typeface="+mn-ea"/>
                <a:cs typeface="+mn-cs"/>
              </a:rPr>
              <a:t>The International Quality Standard refers to leadership and not management. The Community School headteacher and senior staff should be leaders with vision and have higher levels skills to realise that vision. This table summarises the differences: </a:t>
            </a:r>
          </a:p>
          <a:p>
            <a:endParaRPr lang="en-GB" dirty="0"/>
          </a:p>
        </p:txBody>
      </p:sp>
      <p:sp>
        <p:nvSpPr>
          <p:cNvPr id="4" name="Slide Number Placeholder 3"/>
          <p:cNvSpPr>
            <a:spLocks noGrp="1"/>
          </p:cNvSpPr>
          <p:nvPr>
            <p:ph type="sldNum" sz="quarter" idx="10"/>
          </p:nvPr>
        </p:nvSpPr>
        <p:spPr/>
        <p:txBody>
          <a:bodyPr/>
          <a:lstStyle/>
          <a:p>
            <a:fld id="{6A8AAC53-EF7E-4055-8A0D-53F07E09D2F3}" type="slidenum">
              <a:rPr lang="en-GB" smtClean="0"/>
              <a:t>8</a:t>
            </a:fld>
            <a:endParaRPr lang="en-GB" dirty="0"/>
          </a:p>
        </p:txBody>
      </p:sp>
    </p:spTree>
    <p:extLst>
      <p:ext uri="{BB962C8B-B14F-4D97-AF65-F5344CB8AC3E}">
        <p14:creationId xmlns:p14="http://schemas.microsoft.com/office/powerpoint/2010/main" val="478469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kern="1200" dirty="0" smtClean="0">
                <a:solidFill>
                  <a:schemeClr val="tx1"/>
                </a:solidFill>
                <a:effectLst/>
                <a:latin typeface="+mn-lt"/>
                <a:ea typeface="+mn-ea"/>
                <a:cs typeface="+mn-cs"/>
              </a:rPr>
              <a:t>Leadership assumes a complex set of values, skills and knowledge set of skills, attitudes, concepts and knowledge (S.A.C.K). They can be summarised: </a:t>
            </a:r>
          </a:p>
          <a:p>
            <a:pPr lvl="0"/>
            <a:r>
              <a:rPr lang="en-GB" sz="1200" kern="1200" dirty="0" smtClean="0">
                <a:solidFill>
                  <a:schemeClr val="tx1"/>
                </a:solidFill>
                <a:effectLst/>
                <a:latin typeface="+mn-lt"/>
                <a:ea typeface="+mn-ea"/>
                <a:cs typeface="+mn-cs"/>
              </a:rPr>
              <a:t>The ability to adopt a vision with the full co-operation of staff, pupils and the wider community</a:t>
            </a:r>
          </a:p>
          <a:p>
            <a:pPr lvl="0"/>
            <a:r>
              <a:rPr lang="en-GB" sz="1200" kern="1200" dirty="0" smtClean="0">
                <a:solidFill>
                  <a:schemeClr val="tx1"/>
                </a:solidFill>
                <a:effectLst/>
                <a:latin typeface="+mn-lt"/>
                <a:ea typeface="+mn-ea"/>
                <a:cs typeface="+mn-cs"/>
              </a:rPr>
              <a:t>A thorough understanding of social inclusion, the will and the skills to take the lead on values, culture and practices which might in some quarters be seen as controversial. </a:t>
            </a:r>
          </a:p>
          <a:p>
            <a:pPr lvl="0"/>
            <a:r>
              <a:rPr lang="en-GB" sz="1200" kern="1200" dirty="0" smtClean="0">
                <a:solidFill>
                  <a:schemeClr val="tx1"/>
                </a:solidFill>
                <a:effectLst/>
                <a:latin typeface="+mn-lt"/>
                <a:ea typeface="+mn-ea"/>
                <a:cs typeface="+mn-cs"/>
              </a:rPr>
              <a:t>A good understanding of the skills of partnership building, networking and collaborative ventures. </a:t>
            </a:r>
          </a:p>
          <a:p>
            <a:pPr lvl="0"/>
            <a:r>
              <a:rPr lang="en-GB" sz="1200" kern="1200" dirty="0" smtClean="0">
                <a:solidFill>
                  <a:schemeClr val="tx1"/>
                </a:solidFill>
                <a:effectLst/>
                <a:latin typeface="+mn-lt"/>
                <a:ea typeface="+mn-ea"/>
                <a:cs typeface="+mn-cs"/>
              </a:rPr>
              <a:t>Understanding and knowledge of other agency priorities and practices</a:t>
            </a:r>
          </a:p>
          <a:p>
            <a:pPr lvl="0"/>
            <a:r>
              <a:rPr lang="en-GB" sz="1200" kern="1200" dirty="0" smtClean="0">
                <a:solidFill>
                  <a:schemeClr val="tx1"/>
                </a:solidFill>
                <a:effectLst/>
                <a:latin typeface="+mn-lt"/>
                <a:ea typeface="+mn-ea"/>
                <a:cs typeface="+mn-cs"/>
              </a:rPr>
              <a:t>A knowledge of the community being served</a:t>
            </a:r>
          </a:p>
          <a:p>
            <a:pPr lvl="0"/>
            <a:r>
              <a:rPr lang="en-GB" sz="1200" kern="1200" dirty="0" smtClean="0">
                <a:solidFill>
                  <a:schemeClr val="tx1"/>
                </a:solidFill>
                <a:effectLst/>
                <a:latin typeface="+mn-lt"/>
                <a:ea typeface="+mn-ea"/>
                <a:cs typeface="+mn-cs"/>
              </a:rPr>
              <a:t>A knowledge of funding sources and strategies and accounting procedures</a:t>
            </a:r>
          </a:p>
          <a:p>
            <a:pPr lvl="0"/>
            <a:r>
              <a:rPr lang="en-GB" sz="1200" kern="1200" dirty="0" smtClean="0">
                <a:solidFill>
                  <a:schemeClr val="tx1"/>
                </a:solidFill>
                <a:effectLst/>
                <a:latin typeface="+mn-lt"/>
                <a:ea typeface="+mn-ea"/>
                <a:cs typeface="+mn-cs"/>
              </a:rPr>
              <a:t>Inclusive strategic planning and needs analysis which take into account the needs aspirations, customs and cultures of the community being served by the school and which will lead to the realisation of the vision</a:t>
            </a:r>
          </a:p>
          <a:p>
            <a:pPr lvl="0"/>
            <a:r>
              <a:rPr lang="en-GB" sz="1200" kern="1200" dirty="0" smtClean="0">
                <a:solidFill>
                  <a:schemeClr val="tx1"/>
                </a:solidFill>
                <a:effectLst/>
                <a:latin typeface="+mn-lt"/>
                <a:ea typeface="+mn-ea"/>
                <a:cs typeface="+mn-cs"/>
              </a:rPr>
              <a:t>Inclusive evaluation and monitoring to check progress against the plans and a commitment to on-going improvement</a:t>
            </a:r>
          </a:p>
          <a:p>
            <a:pPr lvl="0"/>
            <a:r>
              <a:rPr lang="en-GB" sz="1200" kern="1200" dirty="0" smtClean="0">
                <a:solidFill>
                  <a:schemeClr val="tx1"/>
                </a:solidFill>
                <a:effectLst/>
                <a:latin typeface="+mn-lt"/>
                <a:ea typeface="+mn-ea"/>
                <a:cs typeface="+mn-cs"/>
              </a:rPr>
              <a:t>The ability to collaborate with partners in other agencies as an equal partner, taking shared responsibility for successes and failures and a willingness to build trust </a:t>
            </a:r>
          </a:p>
          <a:p>
            <a:pPr lvl="0"/>
            <a:r>
              <a:rPr lang="en-GB" sz="1200" kern="1200" dirty="0" smtClean="0">
                <a:solidFill>
                  <a:schemeClr val="tx1"/>
                </a:solidFill>
                <a:effectLst/>
                <a:latin typeface="+mn-lt"/>
                <a:ea typeface="+mn-ea"/>
                <a:cs typeface="+mn-cs"/>
              </a:rPr>
              <a:t>A readiness to devolve decision making down through the school to teachers, support staff and to pupils within the constraints of their abilities. </a:t>
            </a:r>
          </a:p>
          <a:p>
            <a:pPr lvl="0"/>
            <a:r>
              <a:rPr lang="en-GB" sz="1200" kern="1200" dirty="0" smtClean="0">
                <a:solidFill>
                  <a:schemeClr val="tx1"/>
                </a:solidFill>
                <a:effectLst/>
                <a:latin typeface="+mn-lt"/>
                <a:ea typeface="+mn-ea"/>
                <a:cs typeface="+mn-cs"/>
              </a:rPr>
              <a:t>A willingness to join learning communities both within their own country and with other countries to share best practice. </a:t>
            </a:r>
          </a:p>
          <a:p>
            <a:endParaRPr lang="en-GB" dirty="0"/>
          </a:p>
        </p:txBody>
      </p:sp>
      <p:sp>
        <p:nvSpPr>
          <p:cNvPr id="4" name="Slide Number Placeholder 3"/>
          <p:cNvSpPr>
            <a:spLocks noGrp="1"/>
          </p:cNvSpPr>
          <p:nvPr>
            <p:ph type="sldNum" sz="quarter" idx="10"/>
          </p:nvPr>
        </p:nvSpPr>
        <p:spPr/>
        <p:txBody>
          <a:bodyPr/>
          <a:lstStyle/>
          <a:p>
            <a:fld id="{6A8AAC53-EF7E-4055-8A0D-53F07E09D2F3}" type="slidenum">
              <a:rPr lang="en-GB" smtClean="0"/>
              <a:t>10</a:t>
            </a:fld>
            <a:endParaRPr lang="en-GB" dirty="0"/>
          </a:p>
        </p:txBody>
      </p:sp>
    </p:spTree>
    <p:extLst>
      <p:ext uri="{BB962C8B-B14F-4D97-AF65-F5344CB8AC3E}">
        <p14:creationId xmlns:p14="http://schemas.microsoft.com/office/powerpoint/2010/main" val="1047505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GB" sz="1200" kern="1200" dirty="0" smtClean="0">
                <a:solidFill>
                  <a:schemeClr val="tx1"/>
                </a:solidFill>
                <a:effectLst/>
                <a:latin typeface="+mn-lt"/>
                <a:ea typeface="+mn-ea"/>
                <a:cs typeface="+mn-cs"/>
              </a:rPr>
              <a:t>A knowledge of the community being served – their values, customs, shared ideas and tensions between groups</a:t>
            </a:r>
          </a:p>
          <a:p>
            <a:pPr lvl="0"/>
            <a:r>
              <a:rPr lang="en-GB" sz="1200" kern="1200" dirty="0" smtClean="0">
                <a:solidFill>
                  <a:schemeClr val="tx1"/>
                </a:solidFill>
                <a:effectLst/>
                <a:latin typeface="+mn-lt"/>
                <a:ea typeface="+mn-ea"/>
                <a:cs typeface="+mn-cs"/>
              </a:rPr>
              <a:t>A commitment to social inclusion and an understanding of how language, the visual representations of people in materials and a range of practices can help or hinder equality of access to learning provision</a:t>
            </a:r>
          </a:p>
          <a:p>
            <a:pPr lvl="0"/>
            <a:r>
              <a:rPr lang="en-GB" sz="1200" kern="1200" dirty="0" smtClean="0">
                <a:solidFill>
                  <a:schemeClr val="tx1"/>
                </a:solidFill>
                <a:effectLst/>
                <a:latin typeface="+mn-lt"/>
                <a:ea typeface="+mn-ea"/>
                <a:cs typeface="+mn-cs"/>
              </a:rPr>
              <a:t>An understanding of how the hidden curriculum and teaching methods can contribute to a positive and supportive learning environment</a:t>
            </a:r>
          </a:p>
          <a:p>
            <a:pPr lvl="0"/>
            <a:r>
              <a:rPr lang="en-GB" sz="1200" kern="1200" dirty="0" smtClean="0">
                <a:solidFill>
                  <a:schemeClr val="tx1"/>
                </a:solidFill>
                <a:effectLst/>
                <a:latin typeface="+mn-lt"/>
                <a:ea typeface="+mn-ea"/>
                <a:cs typeface="+mn-cs"/>
              </a:rPr>
              <a:t>A knowledge of how to conduct needs analysis and evaluation</a:t>
            </a:r>
          </a:p>
          <a:p>
            <a:pPr lvl="0"/>
            <a:r>
              <a:rPr lang="en-GB" sz="1200" kern="1200" dirty="0" smtClean="0">
                <a:solidFill>
                  <a:schemeClr val="tx1"/>
                </a:solidFill>
                <a:effectLst/>
                <a:latin typeface="+mn-lt"/>
                <a:ea typeface="+mn-ea"/>
                <a:cs typeface="+mn-cs"/>
              </a:rPr>
              <a:t>An understanding of project design, </a:t>
            </a:r>
          </a:p>
          <a:p>
            <a:pPr lvl="0"/>
            <a:r>
              <a:rPr lang="en-GB" sz="1200" kern="1200" dirty="0" smtClean="0">
                <a:solidFill>
                  <a:schemeClr val="tx1"/>
                </a:solidFill>
                <a:effectLst/>
                <a:latin typeface="+mn-lt"/>
                <a:ea typeface="+mn-ea"/>
                <a:cs typeface="+mn-cs"/>
              </a:rPr>
              <a:t>An understanding of partnership working to build curriculum links which brings theory to life for pupils e.g. with local businesses, community interest groups etc.</a:t>
            </a:r>
          </a:p>
          <a:p>
            <a:pPr lvl="0"/>
            <a:r>
              <a:rPr lang="en-GB" sz="1200" kern="1200" dirty="0" smtClean="0">
                <a:solidFill>
                  <a:schemeClr val="tx1"/>
                </a:solidFill>
                <a:effectLst/>
                <a:latin typeface="+mn-lt"/>
                <a:ea typeface="+mn-ea"/>
                <a:cs typeface="+mn-cs"/>
              </a:rPr>
              <a:t>A willingness and an ability to work positively with parents, encouraging their active involvement as co-educators</a:t>
            </a:r>
          </a:p>
          <a:p>
            <a:pPr lvl="0"/>
            <a:r>
              <a:rPr lang="en-GB" sz="1200" kern="1200" dirty="0" smtClean="0">
                <a:solidFill>
                  <a:schemeClr val="tx1"/>
                </a:solidFill>
                <a:effectLst/>
                <a:latin typeface="+mn-lt"/>
                <a:ea typeface="+mn-ea"/>
                <a:cs typeface="+mn-cs"/>
              </a:rPr>
              <a:t>A willingness and confidence to take the initiative</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8AAC53-EF7E-4055-8A0D-53F07E09D2F3}" type="slidenum">
              <a:rPr lang="en-GB" smtClean="0"/>
              <a:t>11</a:t>
            </a:fld>
            <a:endParaRPr lang="en-GB" dirty="0"/>
          </a:p>
        </p:txBody>
      </p:sp>
    </p:spTree>
    <p:extLst>
      <p:ext uri="{BB962C8B-B14F-4D97-AF65-F5344CB8AC3E}">
        <p14:creationId xmlns:p14="http://schemas.microsoft.com/office/powerpoint/2010/main" val="1047505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kern="1200" dirty="0" smtClean="0">
                <a:solidFill>
                  <a:schemeClr val="tx1"/>
                </a:solidFill>
                <a:effectLst/>
                <a:latin typeface="+mn-lt"/>
                <a:ea typeface="+mn-ea"/>
                <a:cs typeface="+mn-cs"/>
              </a:rPr>
              <a:t>Since Community Schools are open and pluralistic there will be many people, other than the school staff coming into school. They may be volunteers, cleaners, learning mentors, youth organisers. It is important that they also understand the mission f the Community School and understand how best to fit into its ethos, values and standards. At the very least their induction should include: </a:t>
            </a:r>
          </a:p>
          <a:p>
            <a:pPr lvl="0"/>
            <a:r>
              <a:rPr lang="en-GB" sz="1200" kern="1200" dirty="0" smtClean="0">
                <a:solidFill>
                  <a:schemeClr val="tx1"/>
                </a:solidFill>
                <a:effectLst/>
                <a:latin typeface="+mn-lt"/>
                <a:ea typeface="+mn-ea"/>
                <a:cs typeface="+mn-cs"/>
              </a:rPr>
              <a:t>The vision for the Community Schools</a:t>
            </a:r>
          </a:p>
          <a:p>
            <a:pPr lvl="0"/>
            <a:r>
              <a:rPr lang="en-GB" sz="1200" kern="1200" dirty="0" smtClean="0">
                <a:solidFill>
                  <a:schemeClr val="tx1"/>
                </a:solidFill>
                <a:effectLst/>
                <a:latin typeface="+mn-lt"/>
                <a:ea typeface="+mn-ea"/>
                <a:cs typeface="+mn-cs"/>
              </a:rPr>
              <a:t>The standards of behaviour expected of all those on the premises</a:t>
            </a:r>
          </a:p>
          <a:p>
            <a:pPr lvl="0"/>
            <a:r>
              <a:rPr lang="en-GB" sz="1200" kern="1200" dirty="0" smtClean="0">
                <a:solidFill>
                  <a:schemeClr val="tx1"/>
                </a:solidFill>
                <a:effectLst/>
                <a:latin typeface="+mn-lt"/>
                <a:ea typeface="+mn-ea"/>
                <a:cs typeface="+mn-cs"/>
              </a:rPr>
              <a:t>The whole staff commitment to social inclusion</a:t>
            </a:r>
          </a:p>
          <a:p>
            <a:pPr lvl="0"/>
            <a:r>
              <a:rPr lang="en-GB" sz="1200" kern="1200" dirty="0" smtClean="0">
                <a:solidFill>
                  <a:schemeClr val="tx1"/>
                </a:solidFill>
                <a:effectLst/>
                <a:latin typeface="+mn-lt"/>
                <a:ea typeface="+mn-ea"/>
                <a:cs typeface="+mn-cs"/>
              </a:rPr>
              <a:t>Discipline processes </a:t>
            </a:r>
          </a:p>
          <a:p>
            <a:r>
              <a:rPr lang="en-GB" sz="1200" kern="1200" dirty="0" smtClean="0">
                <a:solidFill>
                  <a:schemeClr val="tx1"/>
                </a:solidFill>
                <a:effectLst/>
                <a:latin typeface="+mn-lt"/>
                <a:ea typeface="+mn-ea"/>
                <a:cs typeface="+mn-cs"/>
              </a:rPr>
              <a:t>Their own contribution and value to the school’s community</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8AAC53-EF7E-4055-8A0D-53F07E09D2F3}" type="slidenum">
              <a:rPr lang="en-GB" smtClean="0"/>
              <a:t>12</a:t>
            </a:fld>
            <a:endParaRPr lang="en-GB" dirty="0"/>
          </a:p>
        </p:txBody>
      </p:sp>
    </p:spTree>
    <p:extLst>
      <p:ext uri="{BB962C8B-B14F-4D97-AF65-F5344CB8AC3E}">
        <p14:creationId xmlns:p14="http://schemas.microsoft.com/office/powerpoint/2010/main" val="1047505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8AAC53-EF7E-4055-8A0D-53F07E09D2F3}" type="slidenum">
              <a:rPr lang="en-GB" smtClean="0"/>
              <a:t>13</a:t>
            </a:fld>
            <a:endParaRPr lang="en-GB" dirty="0"/>
          </a:p>
        </p:txBody>
      </p:sp>
    </p:spTree>
    <p:extLst>
      <p:ext uri="{BB962C8B-B14F-4D97-AF65-F5344CB8AC3E}">
        <p14:creationId xmlns:p14="http://schemas.microsoft.com/office/powerpoint/2010/main" val="1047505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817A429-A00E-41C4-B8B9-655D0D17082E}" type="datetime1">
              <a:rPr lang="en-GB" smtClean="0"/>
              <a:t>12/05/2011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8ADE9D1-7BC7-4C73-AEA1-E395F97A1324}" type="datetime1">
              <a:rPr lang="en-GB" smtClean="0"/>
              <a:t>12/05/2011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79B3370-2607-458C-A2AA-A469511DA271}" type="datetime1">
              <a:rPr lang="en-GB" smtClean="0"/>
              <a:t>12/05/2011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2F2C40F-B73C-48B0-80D9-99DE4161731E}" type="datetime1">
              <a:rPr lang="en-GB" smtClean="0"/>
              <a:t>12/05/2011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F09824-3725-48BE-87B9-45EC8347FFF0}" type="datetime1">
              <a:rPr lang="en-GB" smtClean="0"/>
              <a:t>12/05/2011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567737F-57D0-45D0-9013-5A7B89120BE6}" type="datetime1">
              <a:rPr lang="en-GB" smtClean="0"/>
              <a:t>12/05/2011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7E096C7-9B1D-4D92-B005-58CFCA3A748E}" type="datetime1">
              <a:rPr lang="en-GB" smtClean="0"/>
              <a:t>12/05/2011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442ED38-FCF0-4B5B-897D-D72E441AB105}" type="datetime1">
              <a:rPr lang="en-GB" smtClean="0"/>
              <a:t>12/05/2011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02D592-D9EA-4AB3-A19E-9399D85D1050}" type="datetime1">
              <a:rPr lang="en-GB" smtClean="0"/>
              <a:t>12/05/2011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914119-861F-4BCB-A31D-7041E2EEF496}" type="datetime1">
              <a:rPr lang="en-GB" smtClean="0"/>
              <a:t>12/05/2011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7A6A11-EE65-47EF-944F-8D1A213D04D0}" type="datetime1">
              <a:rPr lang="en-GB" smtClean="0"/>
              <a:t>12/05/2011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04F1B8D-FD87-4F00-A5BF-7843176559D5}" type="slidenum">
              <a:rPr lang="en-GB" smtClean="0"/>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D0C17F-EAB9-4ED5-9F17-15195A7F5A67}" type="datetime1">
              <a:rPr lang="en-GB" smtClean="0"/>
              <a:t>12/05/2011</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4F1B8D-FD87-4F00-A5BF-7843176559D5}"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www.icecs.com/" TargetMode="External"/><Relationship Id="rId2" Type="http://schemas.openxmlformats.org/officeDocument/2006/relationships/hyperlink" Target="mailto:chris@cejassociates.co.uk" TargetMode="Externa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2.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a:ln>
            <a:solidFill>
              <a:schemeClr val="accent6"/>
            </a:solidFill>
          </a:ln>
        </p:spPr>
        <p:txBody>
          <a:bodyPr>
            <a:normAutofit/>
          </a:bodyPr>
          <a:lstStyle/>
          <a:p>
            <a:r>
              <a:rPr lang="en-GB" dirty="0"/>
              <a:t>Community Schools- a summary</a:t>
            </a:r>
          </a:p>
        </p:txBody>
      </p:sp>
      <p:sp>
        <p:nvSpPr>
          <p:cNvPr id="3" name="Content Placeholder 2"/>
          <p:cNvSpPr>
            <a:spLocks noGrp="1"/>
          </p:cNvSpPr>
          <p:nvPr>
            <p:ph idx="1"/>
          </p:nvPr>
        </p:nvSpPr>
        <p:spPr/>
        <p:txBody>
          <a:bodyPr/>
          <a:lstStyle/>
          <a:p>
            <a:pPr algn="ctr">
              <a:buNone/>
            </a:pPr>
            <a:endParaRPr lang="en-GB" dirty="0" smtClean="0"/>
          </a:p>
          <a:p>
            <a:pPr algn="ctr">
              <a:buNone/>
            </a:pPr>
            <a:endParaRPr lang="en-GB" dirty="0"/>
          </a:p>
          <a:p>
            <a:pPr algn="ctr">
              <a:buNone/>
            </a:pPr>
            <a:r>
              <a:rPr lang="en-GB" dirty="0" smtClean="0"/>
              <a:t>International Centre of Excellence for Community Schools</a:t>
            </a:r>
          </a:p>
          <a:p>
            <a:pPr algn="ctr">
              <a:buNone/>
            </a:pPr>
            <a:endParaRPr lang="en-GB" dirty="0" smtClean="0"/>
          </a:p>
          <a:p>
            <a:pPr algn="ctr">
              <a:buNone/>
            </a:pPr>
            <a:r>
              <a:rPr lang="en-GB" dirty="0" smtClean="0"/>
              <a:t>Chris Jones</a:t>
            </a:r>
          </a:p>
        </p:txBody>
      </p:sp>
      <p:pic>
        <p:nvPicPr>
          <p:cNvPr id="4" name="Picture 3" descr="ICECS masthead on white.jpg"/>
          <p:cNvPicPr>
            <a:picLocks noChangeAspect="1"/>
          </p:cNvPicPr>
          <p:nvPr/>
        </p:nvPicPr>
        <p:blipFill>
          <a:blip r:embed="rId2" cstate="print"/>
          <a:stretch>
            <a:fillRect/>
          </a:stretch>
        </p:blipFill>
        <p:spPr>
          <a:xfrm>
            <a:off x="4929190" y="5929330"/>
            <a:ext cx="3979718" cy="574924"/>
          </a:xfrm>
          <a:prstGeom prst="rect">
            <a:avLst/>
          </a:prstGeom>
        </p:spPr>
      </p:pic>
      <p:sp>
        <p:nvSpPr>
          <p:cNvPr id="5" name="Slide Number Placeholder 4"/>
          <p:cNvSpPr>
            <a:spLocks noGrp="1"/>
          </p:cNvSpPr>
          <p:nvPr>
            <p:ph type="sldNum" sz="quarter" idx="12"/>
          </p:nvPr>
        </p:nvSpPr>
        <p:spPr/>
        <p:txBody>
          <a:bodyPr/>
          <a:lstStyle/>
          <a:p>
            <a:fld id="{AC84A4EF-F07F-4922-BB77-F339C44003CC}" type="slidenum">
              <a:rPr lang="en-GB" smtClean="0"/>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solidFill>
              <a:srgbClr val="C00000"/>
            </a:solidFill>
          </a:ln>
        </p:spPr>
        <p:txBody>
          <a:bodyPr/>
          <a:lstStyle/>
          <a:p>
            <a:r>
              <a:rPr lang="en-GB" dirty="0" smtClean="0"/>
              <a:t>Leadership training</a:t>
            </a:r>
            <a:endParaRPr lang="en-GB" dirty="0"/>
          </a:p>
        </p:txBody>
      </p:sp>
      <p:sp>
        <p:nvSpPr>
          <p:cNvPr id="10" name="Content Placeholder 9"/>
          <p:cNvSpPr>
            <a:spLocks noGrp="1"/>
          </p:cNvSpPr>
          <p:nvPr>
            <p:ph sz="half" idx="1"/>
          </p:nvPr>
        </p:nvSpPr>
        <p:spPr/>
        <p:txBody>
          <a:bodyPr>
            <a:normAutofit fontScale="62500" lnSpcReduction="20000"/>
          </a:bodyPr>
          <a:lstStyle/>
          <a:p>
            <a:pPr marL="0" indent="0">
              <a:buNone/>
            </a:pPr>
            <a:r>
              <a:rPr lang="en-GB" dirty="0" smtClean="0">
                <a:solidFill>
                  <a:srgbClr val="0070C0"/>
                </a:solidFill>
              </a:rPr>
              <a:t>Leadership assumes a complex set of values, skills and knowledge set of skills, attitudes, concepts and knowledge (S.A.C.K). </a:t>
            </a:r>
          </a:p>
          <a:p>
            <a:r>
              <a:rPr lang="en-GB" dirty="0" smtClean="0"/>
              <a:t>Vision</a:t>
            </a:r>
            <a:endParaRPr lang="en-GB" dirty="0"/>
          </a:p>
          <a:p>
            <a:pPr lvl="0"/>
            <a:r>
              <a:rPr lang="en-GB" dirty="0" smtClean="0"/>
              <a:t>Social inclusion</a:t>
            </a:r>
          </a:p>
          <a:p>
            <a:pPr lvl="0"/>
            <a:r>
              <a:rPr lang="en-GB" dirty="0" smtClean="0"/>
              <a:t>Partnership building</a:t>
            </a:r>
            <a:endParaRPr lang="en-GB" dirty="0"/>
          </a:p>
          <a:p>
            <a:pPr lvl="0"/>
            <a:r>
              <a:rPr lang="en-GB" dirty="0" smtClean="0"/>
              <a:t>Wider knowledge of partners and their priorities</a:t>
            </a:r>
          </a:p>
          <a:p>
            <a:pPr lvl="0"/>
            <a:r>
              <a:rPr lang="en-GB" dirty="0" smtClean="0"/>
              <a:t>Knowing the community being served</a:t>
            </a:r>
            <a:endParaRPr lang="en-GB" dirty="0"/>
          </a:p>
          <a:p>
            <a:pPr lvl="0"/>
            <a:r>
              <a:rPr lang="en-GB" dirty="0"/>
              <a:t>A knowledge of the community being served</a:t>
            </a:r>
          </a:p>
          <a:p>
            <a:pPr lvl="0"/>
            <a:r>
              <a:rPr lang="en-GB" dirty="0" smtClean="0"/>
              <a:t>Funding sources</a:t>
            </a:r>
            <a:endParaRPr lang="en-GB" dirty="0"/>
          </a:p>
          <a:p>
            <a:pPr lvl="0"/>
            <a:r>
              <a:rPr lang="en-GB" dirty="0" smtClean="0"/>
              <a:t>Strategic planning processes</a:t>
            </a:r>
            <a:endParaRPr lang="en-GB" dirty="0"/>
          </a:p>
          <a:p>
            <a:pPr lvl="0"/>
            <a:r>
              <a:rPr lang="en-GB" dirty="0" smtClean="0"/>
              <a:t>Evaluation, monitoring, review</a:t>
            </a:r>
            <a:endParaRPr lang="en-GB" dirty="0"/>
          </a:p>
          <a:p>
            <a:pPr lvl="0"/>
            <a:r>
              <a:rPr lang="en-GB" dirty="0" smtClean="0"/>
              <a:t>Collaborative and distributive style</a:t>
            </a:r>
            <a:endParaRPr lang="en-GB" dirty="0"/>
          </a:p>
          <a:p>
            <a:pPr lvl="0"/>
            <a:r>
              <a:rPr lang="en-GB" dirty="0"/>
              <a:t>N</a:t>
            </a:r>
            <a:r>
              <a:rPr lang="en-GB" dirty="0" smtClean="0"/>
              <a:t>etworking</a:t>
            </a:r>
          </a:p>
          <a:p>
            <a:pPr lvl="0"/>
            <a:endParaRPr lang="en-GB" dirty="0"/>
          </a:p>
        </p:txBody>
      </p:sp>
      <p:pic>
        <p:nvPicPr>
          <p:cNvPr id="11" name="Content Placeholder 10" descr="012 (4).JPG"/>
          <p:cNvPicPr>
            <a:picLocks noGrp="1" noChangeAspect="1"/>
          </p:cNvPicPr>
          <p:nvPr>
            <p:ph sz="half" idx="2"/>
          </p:nvPr>
        </p:nvPicPr>
        <p:blipFill>
          <a:blip r:embed="rId3" cstate="print"/>
          <a:stretch>
            <a:fillRect/>
          </a:stretch>
        </p:blipFill>
        <p:spPr>
          <a:xfrm>
            <a:off x="4682836" y="2726416"/>
            <a:ext cx="3969327" cy="2273531"/>
          </a:xfrm>
        </p:spPr>
      </p:pic>
      <p:sp>
        <p:nvSpPr>
          <p:cNvPr id="7" name="Slide Number Placeholder 6"/>
          <p:cNvSpPr>
            <a:spLocks noGrp="1"/>
          </p:cNvSpPr>
          <p:nvPr>
            <p:ph type="sldNum" sz="quarter" idx="12"/>
          </p:nvPr>
        </p:nvSpPr>
        <p:spPr/>
        <p:txBody>
          <a:bodyPr/>
          <a:lstStyle/>
          <a:p>
            <a:fld id="{D04F1B8D-FD87-4F00-A5BF-7843176559D5}" type="slidenum">
              <a:rPr lang="en-GB" smtClean="0"/>
              <a:pPr/>
              <a:t>10</a:t>
            </a:fld>
            <a:endParaRPr lang="en-GB" dirty="0"/>
          </a:p>
        </p:txBody>
      </p:sp>
      <p:pic>
        <p:nvPicPr>
          <p:cNvPr id="8" name="Picture 7" descr="ICECS masthead on white.jpg"/>
          <p:cNvPicPr>
            <a:picLocks noChangeAspect="1"/>
          </p:cNvPicPr>
          <p:nvPr/>
        </p:nvPicPr>
        <p:blipFill>
          <a:blip r:embed="rId4" cstate="print"/>
          <a:stretch>
            <a:fillRect/>
          </a:stretch>
        </p:blipFill>
        <p:spPr>
          <a:xfrm>
            <a:off x="4929190" y="5929330"/>
            <a:ext cx="3979718" cy="57492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solidFill>
              <a:srgbClr val="C00000"/>
            </a:solidFill>
          </a:ln>
        </p:spPr>
        <p:txBody>
          <a:bodyPr/>
          <a:lstStyle/>
          <a:p>
            <a:r>
              <a:rPr lang="en-GB" dirty="0" smtClean="0"/>
              <a:t>Classroom teacher training</a:t>
            </a:r>
            <a:endParaRPr lang="en-GB" dirty="0"/>
          </a:p>
        </p:txBody>
      </p:sp>
      <p:sp>
        <p:nvSpPr>
          <p:cNvPr id="10" name="Content Placeholder 9"/>
          <p:cNvSpPr>
            <a:spLocks noGrp="1"/>
          </p:cNvSpPr>
          <p:nvPr>
            <p:ph sz="half" idx="1"/>
          </p:nvPr>
        </p:nvSpPr>
        <p:spPr/>
        <p:txBody>
          <a:bodyPr>
            <a:normAutofit fontScale="62500" lnSpcReduction="20000"/>
          </a:bodyPr>
          <a:lstStyle/>
          <a:p>
            <a:pPr lvl="0"/>
            <a:r>
              <a:rPr lang="en-GB" sz="2900" dirty="0" smtClean="0"/>
              <a:t>Knowledge </a:t>
            </a:r>
            <a:r>
              <a:rPr lang="en-GB" sz="2900" dirty="0"/>
              <a:t>of the community being </a:t>
            </a:r>
            <a:endParaRPr lang="en-GB" sz="2900" dirty="0" smtClean="0"/>
          </a:p>
          <a:p>
            <a:pPr lvl="0"/>
            <a:r>
              <a:rPr lang="en-GB" sz="2900" dirty="0" smtClean="0"/>
              <a:t>A </a:t>
            </a:r>
            <a:r>
              <a:rPr lang="en-GB" sz="2900" dirty="0"/>
              <a:t>commitment to social inclusion and an understanding of how language, the visual representations of people in materials and a range of practices can help or hinder equality of access to learning provision</a:t>
            </a:r>
          </a:p>
          <a:p>
            <a:pPr lvl="0"/>
            <a:r>
              <a:rPr lang="en-GB" sz="2900" dirty="0" smtClean="0"/>
              <a:t>An </a:t>
            </a:r>
            <a:r>
              <a:rPr lang="en-GB" sz="2900" dirty="0"/>
              <a:t>understanding of </a:t>
            </a:r>
            <a:r>
              <a:rPr lang="en-GB" sz="2900" dirty="0" smtClean="0"/>
              <a:t>the </a:t>
            </a:r>
            <a:r>
              <a:rPr lang="en-GB" sz="2900" dirty="0"/>
              <a:t>hidden curriculum and </a:t>
            </a:r>
            <a:endParaRPr lang="en-GB" sz="2900" dirty="0" smtClean="0"/>
          </a:p>
          <a:p>
            <a:pPr lvl="0"/>
            <a:r>
              <a:rPr lang="en-GB" sz="2900" dirty="0" smtClean="0"/>
              <a:t>A </a:t>
            </a:r>
            <a:r>
              <a:rPr lang="en-GB" sz="2900" dirty="0"/>
              <a:t>knowledge of how to conduct needs analysis and evaluation</a:t>
            </a:r>
          </a:p>
          <a:p>
            <a:pPr lvl="0"/>
            <a:r>
              <a:rPr lang="en-GB" sz="2900" dirty="0"/>
              <a:t>An understanding of project design, </a:t>
            </a:r>
          </a:p>
          <a:p>
            <a:pPr lvl="0"/>
            <a:r>
              <a:rPr lang="en-GB" sz="2900" dirty="0"/>
              <a:t>An understanding of partnership working </a:t>
            </a:r>
            <a:endParaRPr lang="en-GB" sz="2900" dirty="0" smtClean="0"/>
          </a:p>
          <a:p>
            <a:pPr lvl="0"/>
            <a:r>
              <a:rPr lang="en-GB" sz="2900" dirty="0" smtClean="0"/>
              <a:t>A </a:t>
            </a:r>
            <a:r>
              <a:rPr lang="en-GB" sz="2900" dirty="0"/>
              <a:t>willingness and an ability to work positively with </a:t>
            </a:r>
            <a:r>
              <a:rPr lang="en-GB" sz="2900" dirty="0" smtClean="0"/>
              <a:t>parents</a:t>
            </a:r>
          </a:p>
          <a:p>
            <a:pPr lvl="0"/>
            <a:r>
              <a:rPr lang="en-GB" sz="2900" dirty="0" smtClean="0"/>
              <a:t>A </a:t>
            </a:r>
            <a:r>
              <a:rPr lang="en-GB" sz="2900" dirty="0"/>
              <a:t>willingness and confidence to take the initiative</a:t>
            </a:r>
          </a:p>
          <a:p>
            <a:pPr lvl="0"/>
            <a:endParaRPr lang="en-GB" dirty="0"/>
          </a:p>
        </p:txBody>
      </p:sp>
      <p:sp>
        <p:nvSpPr>
          <p:cNvPr id="7" name="Slide Number Placeholder 6"/>
          <p:cNvSpPr>
            <a:spLocks noGrp="1"/>
          </p:cNvSpPr>
          <p:nvPr>
            <p:ph type="sldNum" sz="quarter" idx="12"/>
          </p:nvPr>
        </p:nvSpPr>
        <p:spPr/>
        <p:txBody>
          <a:bodyPr/>
          <a:lstStyle/>
          <a:p>
            <a:fld id="{D04F1B8D-FD87-4F00-A5BF-7843176559D5}" type="slidenum">
              <a:rPr lang="en-GB" smtClean="0"/>
              <a:pPr/>
              <a:t>11</a:t>
            </a:fld>
            <a:endParaRPr lang="en-GB" dirty="0"/>
          </a:p>
        </p:txBody>
      </p:sp>
      <p:pic>
        <p:nvPicPr>
          <p:cNvPr id="8" name="Picture 7" descr="ICECS masthead on white.jpg"/>
          <p:cNvPicPr>
            <a:picLocks noChangeAspect="1"/>
          </p:cNvPicPr>
          <p:nvPr/>
        </p:nvPicPr>
        <p:blipFill>
          <a:blip r:embed="rId3" cstate="print"/>
          <a:stretch>
            <a:fillRect/>
          </a:stretch>
        </p:blipFill>
        <p:spPr>
          <a:xfrm>
            <a:off x="4929190" y="5929330"/>
            <a:ext cx="3979718" cy="574924"/>
          </a:xfrm>
          <a:prstGeom prst="rect">
            <a:avLst/>
          </a:prstGeom>
        </p:spPr>
      </p:pic>
      <p:pic>
        <p:nvPicPr>
          <p:cNvPr id="6" name="Content Placeholder 5"/>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648200" y="2348706"/>
            <a:ext cx="4038600" cy="3028950"/>
          </a:xfrm>
        </p:spPr>
      </p:pic>
    </p:spTree>
    <p:extLst>
      <p:ext uri="{BB962C8B-B14F-4D97-AF65-F5344CB8AC3E}">
        <p14:creationId xmlns:p14="http://schemas.microsoft.com/office/powerpoint/2010/main" val="38036706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solidFill>
              <a:srgbClr val="C00000"/>
            </a:solidFill>
          </a:ln>
        </p:spPr>
        <p:txBody>
          <a:bodyPr>
            <a:normAutofit fontScale="90000"/>
          </a:bodyPr>
          <a:lstStyle/>
          <a:p>
            <a:r>
              <a:rPr lang="en-GB" dirty="0" smtClean="0"/>
              <a:t>Community </a:t>
            </a:r>
            <a:r>
              <a:rPr lang="en-GB" dirty="0" smtClean="0"/>
              <a:t>School Support Staff and volunteer training</a:t>
            </a:r>
            <a:endParaRPr lang="en-GB" dirty="0"/>
          </a:p>
        </p:txBody>
      </p:sp>
      <p:sp>
        <p:nvSpPr>
          <p:cNvPr id="10" name="Content Placeholder 9"/>
          <p:cNvSpPr>
            <a:spLocks noGrp="1"/>
          </p:cNvSpPr>
          <p:nvPr>
            <p:ph sz="half" idx="1"/>
          </p:nvPr>
        </p:nvSpPr>
        <p:spPr/>
        <p:txBody>
          <a:bodyPr>
            <a:normAutofit/>
          </a:bodyPr>
          <a:lstStyle/>
          <a:p>
            <a:pPr lvl="0"/>
            <a:r>
              <a:rPr lang="en-GB" sz="2000" dirty="0"/>
              <a:t>The vision for the Community Schools</a:t>
            </a:r>
          </a:p>
          <a:p>
            <a:pPr lvl="0"/>
            <a:r>
              <a:rPr lang="en-GB" sz="2000" dirty="0"/>
              <a:t>The standards of behaviour expected of all those on the premises</a:t>
            </a:r>
          </a:p>
          <a:p>
            <a:pPr lvl="0"/>
            <a:r>
              <a:rPr lang="en-GB" sz="2000" dirty="0"/>
              <a:t>The whole staff commitment to social </a:t>
            </a:r>
            <a:r>
              <a:rPr lang="en-GB" sz="2000" dirty="0" smtClean="0"/>
              <a:t>inclusion</a:t>
            </a:r>
          </a:p>
          <a:p>
            <a:pPr lvl="0"/>
            <a:r>
              <a:rPr lang="en-GB" sz="2000" dirty="0"/>
              <a:t>Discipline processes </a:t>
            </a:r>
          </a:p>
          <a:p>
            <a:pPr lvl="0"/>
            <a:r>
              <a:rPr lang="en-GB" sz="2000" dirty="0"/>
              <a:t>Their own contribution and value to the school’s community</a:t>
            </a:r>
          </a:p>
          <a:p>
            <a:pPr lvl="0"/>
            <a:endParaRPr lang="en-GB" sz="2000" dirty="0"/>
          </a:p>
          <a:p>
            <a:pPr marL="0" lvl="0" indent="0">
              <a:buNone/>
            </a:pPr>
            <a:endParaRPr lang="en-GB" dirty="0"/>
          </a:p>
        </p:txBody>
      </p:sp>
      <p:sp>
        <p:nvSpPr>
          <p:cNvPr id="7" name="Slide Number Placeholder 6"/>
          <p:cNvSpPr>
            <a:spLocks noGrp="1"/>
          </p:cNvSpPr>
          <p:nvPr>
            <p:ph type="sldNum" sz="quarter" idx="12"/>
          </p:nvPr>
        </p:nvSpPr>
        <p:spPr/>
        <p:txBody>
          <a:bodyPr/>
          <a:lstStyle/>
          <a:p>
            <a:fld id="{D04F1B8D-FD87-4F00-A5BF-7843176559D5}" type="slidenum">
              <a:rPr lang="en-GB" smtClean="0"/>
              <a:pPr/>
              <a:t>12</a:t>
            </a:fld>
            <a:endParaRPr lang="en-GB" dirty="0"/>
          </a:p>
        </p:txBody>
      </p:sp>
      <p:pic>
        <p:nvPicPr>
          <p:cNvPr id="8" name="Picture 7" descr="ICECS masthead on white.jpg"/>
          <p:cNvPicPr>
            <a:picLocks noChangeAspect="1"/>
          </p:cNvPicPr>
          <p:nvPr/>
        </p:nvPicPr>
        <p:blipFill>
          <a:blip r:embed="rId3" cstate="print"/>
          <a:stretch>
            <a:fillRect/>
          </a:stretch>
        </p:blipFill>
        <p:spPr>
          <a:xfrm>
            <a:off x="4929190" y="5929330"/>
            <a:ext cx="3979718" cy="574924"/>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08" y="2636912"/>
            <a:ext cx="3816424" cy="2852936"/>
          </a:xfrm>
          <a:prstGeom prst="rect">
            <a:avLst/>
          </a:prstGeom>
        </p:spPr>
      </p:pic>
      <p:sp>
        <p:nvSpPr>
          <p:cNvPr id="4" name="Content Placeholder 3"/>
          <p:cNvSpPr>
            <a:spLocks noGrp="1"/>
          </p:cNvSpPr>
          <p:nvPr>
            <p:ph sz="half" idx="2"/>
          </p:nvPr>
        </p:nvSpPr>
        <p:spPr/>
        <p:txBody>
          <a:bodyPr/>
          <a:lstStyle/>
          <a:p>
            <a:endParaRPr lang="en-GB" dirty="0"/>
          </a:p>
        </p:txBody>
      </p:sp>
    </p:spTree>
    <p:extLst>
      <p:ext uri="{BB962C8B-B14F-4D97-AF65-F5344CB8AC3E}">
        <p14:creationId xmlns:p14="http://schemas.microsoft.com/office/powerpoint/2010/main" val="13547487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solidFill>
              <a:srgbClr val="C00000"/>
            </a:solidFill>
          </a:ln>
        </p:spPr>
        <p:txBody>
          <a:bodyPr/>
          <a:lstStyle/>
          <a:p>
            <a:r>
              <a:rPr lang="en-GB" dirty="0" smtClean="0"/>
              <a:t>The need for research</a:t>
            </a:r>
            <a:endParaRPr lang="en-GB" dirty="0"/>
          </a:p>
        </p:txBody>
      </p:sp>
      <p:graphicFrame>
        <p:nvGraphicFramePr>
          <p:cNvPr id="4" name="Content Placeholder 3"/>
          <p:cNvGraphicFramePr>
            <a:graphicFrameLocks noGrp="1"/>
          </p:cNvGraphicFramePr>
          <p:nvPr>
            <p:ph sz="half" idx="1"/>
            <p:extLst>
              <p:ext uri="{D42A27DB-BD31-4B8C-83A1-F6EECF244321}">
                <p14:modId xmlns:p14="http://schemas.microsoft.com/office/powerpoint/2010/main" val="4135031633"/>
              </p:ext>
            </p:extLst>
          </p:nvPr>
        </p:nvGraphicFramePr>
        <p:xfrm>
          <a:off x="457200" y="1600200"/>
          <a:ext cx="4038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lide Number Placeholder 6"/>
          <p:cNvSpPr>
            <a:spLocks noGrp="1"/>
          </p:cNvSpPr>
          <p:nvPr>
            <p:ph type="sldNum" sz="quarter" idx="12"/>
          </p:nvPr>
        </p:nvSpPr>
        <p:spPr/>
        <p:txBody>
          <a:bodyPr/>
          <a:lstStyle/>
          <a:p>
            <a:fld id="{D04F1B8D-FD87-4F00-A5BF-7843176559D5}" type="slidenum">
              <a:rPr lang="en-GB" smtClean="0"/>
              <a:pPr/>
              <a:t>13</a:t>
            </a:fld>
            <a:endParaRPr lang="en-GB" dirty="0"/>
          </a:p>
        </p:txBody>
      </p:sp>
      <p:pic>
        <p:nvPicPr>
          <p:cNvPr id="8" name="Picture 7" descr="ICECS masthead on white.jpg"/>
          <p:cNvPicPr>
            <a:picLocks noChangeAspect="1"/>
          </p:cNvPicPr>
          <p:nvPr/>
        </p:nvPicPr>
        <p:blipFill>
          <a:blip r:embed="rId8" cstate="print"/>
          <a:stretch>
            <a:fillRect/>
          </a:stretch>
        </p:blipFill>
        <p:spPr>
          <a:xfrm>
            <a:off x="4929190" y="5929330"/>
            <a:ext cx="3979718" cy="574924"/>
          </a:xfrm>
          <a:prstGeom prst="rect">
            <a:avLst/>
          </a:prstGeom>
        </p:spPr>
      </p:pic>
      <p:sp>
        <p:nvSpPr>
          <p:cNvPr id="3" name="Content Placeholder 2"/>
          <p:cNvSpPr>
            <a:spLocks noGrp="1"/>
          </p:cNvSpPr>
          <p:nvPr>
            <p:ph sz="half" idx="2"/>
          </p:nvPr>
        </p:nvSpPr>
        <p:spPr/>
        <p:txBody>
          <a:bodyPr>
            <a:normAutofit fontScale="92500" lnSpcReduction="10000"/>
          </a:bodyPr>
          <a:lstStyle/>
          <a:p>
            <a:r>
              <a:rPr lang="en-GB" dirty="0" smtClean="0"/>
              <a:t>The impact of Community Schools on academic attainment</a:t>
            </a:r>
          </a:p>
          <a:p>
            <a:r>
              <a:rPr lang="en-GB" dirty="0" smtClean="0"/>
              <a:t>the contribution which Community Schools make to other social agendas e.g. healthy families, sustainability, enterprise development, social capital, community cohesion</a:t>
            </a:r>
            <a:endParaRPr lang="en-GB" dirty="0"/>
          </a:p>
        </p:txBody>
      </p:sp>
    </p:spTree>
    <p:extLst>
      <p:ext uri="{BB962C8B-B14F-4D97-AF65-F5344CB8AC3E}">
        <p14:creationId xmlns:p14="http://schemas.microsoft.com/office/powerpoint/2010/main" val="29448651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solidFill>
            <a:schemeClr val="tx2">
              <a:lumMod val="20000"/>
              <a:lumOff val="80000"/>
            </a:schemeClr>
          </a:solidFill>
          <a:ln>
            <a:solidFill>
              <a:schemeClr val="accent6">
                <a:lumMod val="75000"/>
              </a:schemeClr>
            </a:solidFill>
          </a:ln>
        </p:spPr>
        <p:txBody>
          <a:bodyPr/>
          <a:lstStyle/>
          <a:p>
            <a:r>
              <a:rPr lang="en-GB" dirty="0" smtClean="0"/>
              <a:t>Contact details</a:t>
            </a:r>
            <a:endParaRPr lang="en-GB" dirty="0"/>
          </a:p>
        </p:txBody>
      </p:sp>
      <p:sp>
        <p:nvSpPr>
          <p:cNvPr id="7" name="Content Placeholder 6"/>
          <p:cNvSpPr>
            <a:spLocks noGrp="1"/>
          </p:cNvSpPr>
          <p:nvPr>
            <p:ph sz="half" idx="1"/>
          </p:nvPr>
        </p:nvSpPr>
        <p:spPr/>
        <p:txBody>
          <a:bodyPr/>
          <a:lstStyle/>
          <a:p>
            <a:pPr>
              <a:buNone/>
            </a:pPr>
            <a:endParaRPr lang="en-GB" dirty="0" smtClean="0"/>
          </a:p>
          <a:p>
            <a:pPr>
              <a:buNone/>
            </a:pPr>
            <a:r>
              <a:rPr lang="en-GB" dirty="0" smtClean="0"/>
              <a:t>Chris Jones: </a:t>
            </a:r>
          </a:p>
          <a:p>
            <a:pPr>
              <a:buNone/>
            </a:pPr>
            <a:r>
              <a:rPr lang="en-GB" dirty="0" smtClean="0">
                <a:hlinkClick r:id="rId2"/>
              </a:rPr>
              <a:t>chris@cejassociates.co.uk</a:t>
            </a:r>
            <a:endParaRPr lang="en-GB" dirty="0" smtClean="0"/>
          </a:p>
          <a:p>
            <a:pPr>
              <a:buNone/>
            </a:pPr>
            <a:r>
              <a:rPr lang="en-GB" dirty="0" smtClean="0"/>
              <a:t>+44 (0)7772 865504</a:t>
            </a:r>
          </a:p>
          <a:p>
            <a:pPr>
              <a:buNone/>
            </a:pPr>
            <a:endParaRPr lang="en-GB" dirty="0" smtClean="0"/>
          </a:p>
          <a:p>
            <a:pPr>
              <a:buNone/>
            </a:pPr>
            <a:r>
              <a:rPr lang="en-GB" dirty="0" smtClean="0">
                <a:hlinkClick r:id="rId3"/>
              </a:rPr>
              <a:t>www.icecs.com</a:t>
            </a:r>
            <a:endParaRPr lang="en-GB" dirty="0" smtClean="0"/>
          </a:p>
          <a:p>
            <a:pPr>
              <a:buNone/>
            </a:pPr>
            <a:endParaRPr lang="en-GB" dirty="0"/>
          </a:p>
        </p:txBody>
      </p:sp>
      <p:pic>
        <p:nvPicPr>
          <p:cNvPr id="10" name="Content Placeholder 9" descr="Little girl.jpg"/>
          <p:cNvPicPr>
            <a:picLocks noGrp="1" noChangeAspect="1"/>
          </p:cNvPicPr>
          <p:nvPr>
            <p:ph sz="half" idx="2"/>
          </p:nvPr>
        </p:nvPicPr>
        <p:blipFill>
          <a:blip r:embed="rId4" cstate="print"/>
          <a:stretch>
            <a:fillRect/>
          </a:stretch>
        </p:blipFill>
        <p:spPr>
          <a:xfrm>
            <a:off x="4911128" y="1600201"/>
            <a:ext cx="3512743" cy="4133056"/>
          </a:xfrm>
        </p:spPr>
      </p:pic>
      <p:sp>
        <p:nvSpPr>
          <p:cNvPr id="5" name="Slide Number Placeholder 4"/>
          <p:cNvSpPr>
            <a:spLocks noGrp="1"/>
          </p:cNvSpPr>
          <p:nvPr>
            <p:ph type="sldNum" sz="quarter" idx="12"/>
          </p:nvPr>
        </p:nvSpPr>
        <p:spPr/>
        <p:txBody>
          <a:bodyPr/>
          <a:lstStyle/>
          <a:p>
            <a:fld id="{AC84A4EF-F07F-4922-BB77-F339C44003CC}" type="slidenum">
              <a:rPr lang="en-GB" smtClean="0"/>
              <a:pPr/>
              <a:t>14</a:t>
            </a:fld>
            <a:endParaRPr lang="en-GB" dirty="0"/>
          </a:p>
        </p:txBody>
      </p:sp>
      <p:pic>
        <p:nvPicPr>
          <p:cNvPr id="8" name="Content Placeholder 8" descr="ICECS masthead on white.jpg"/>
          <p:cNvPicPr>
            <a:picLocks noChangeAspect="1"/>
          </p:cNvPicPr>
          <p:nvPr/>
        </p:nvPicPr>
        <p:blipFill>
          <a:blip r:embed="rId5" cstate="print"/>
          <a:stretch>
            <a:fillRect/>
          </a:stretch>
        </p:blipFill>
        <p:spPr>
          <a:xfrm>
            <a:off x="4857752" y="5715016"/>
            <a:ext cx="4038600" cy="803541"/>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solidFill>
              <a:srgbClr val="C00000"/>
            </a:solidFill>
          </a:ln>
        </p:spPr>
        <p:txBody>
          <a:bodyPr>
            <a:normAutofit fontScale="90000"/>
          </a:bodyPr>
          <a:lstStyle/>
          <a:p>
            <a:r>
              <a:rPr lang="en-GB" dirty="0" smtClean="0"/>
              <a:t>International Centre of </a:t>
            </a:r>
            <a:r>
              <a:rPr lang="en-GB" dirty="0" smtClean="0"/>
              <a:t>E</a:t>
            </a:r>
            <a:r>
              <a:rPr lang="en-GB" dirty="0" smtClean="0"/>
              <a:t>xcellence for Community Schools</a:t>
            </a:r>
            <a:endParaRPr lang="en-GB" dirty="0"/>
          </a:p>
        </p:txBody>
      </p:sp>
      <p:sp>
        <p:nvSpPr>
          <p:cNvPr id="3" name="Content Placeholder 2"/>
          <p:cNvSpPr>
            <a:spLocks noGrp="1"/>
          </p:cNvSpPr>
          <p:nvPr>
            <p:ph sz="half" idx="1"/>
          </p:nvPr>
        </p:nvSpPr>
        <p:spPr>
          <a:xfrm>
            <a:off x="251520" y="1676052"/>
            <a:ext cx="4038600" cy="4525963"/>
          </a:xfrm>
        </p:spPr>
        <p:txBody>
          <a:bodyPr>
            <a:normAutofit/>
          </a:bodyPr>
          <a:lstStyle/>
          <a:p>
            <a:r>
              <a:rPr lang="en-GB" dirty="0" smtClean="0"/>
              <a:t>Advice</a:t>
            </a:r>
          </a:p>
          <a:p>
            <a:r>
              <a:rPr lang="en-GB" dirty="0" smtClean="0"/>
              <a:t>Support</a:t>
            </a:r>
          </a:p>
          <a:p>
            <a:r>
              <a:rPr lang="en-GB" dirty="0" smtClean="0"/>
              <a:t>Dissemination</a:t>
            </a:r>
          </a:p>
          <a:p>
            <a:r>
              <a:rPr lang="en-GB" dirty="0" smtClean="0"/>
              <a:t>Research</a:t>
            </a:r>
          </a:p>
          <a:p>
            <a:r>
              <a:rPr lang="en-GB" dirty="0" smtClean="0"/>
              <a:t>Projects </a:t>
            </a:r>
          </a:p>
          <a:p>
            <a:r>
              <a:rPr lang="en-GB" dirty="0" smtClean="0"/>
              <a:t>Networking</a:t>
            </a:r>
          </a:p>
          <a:p>
            <a:r>
              <a:rPr lang="en-GB" dirty="0" smtClean="0"/>
              <a:t>LEARNING COMMUNITY</a:t>
            </a:r>
            <a:endParaRPr lang="en-GB" dirty="0"/>
          </a:p>
        </p:txBody>
      </p:sp>
      <p:sp>
        <p:nvSpPr>
          <p:cNvPr id="5" name="Slide Number Placeholder 4"/>
          <p:cNvSpPr>
            <a:spLocks noGrp="1"/>
          </p:cNvSpPr>
          <p:nvPr>
            <p:ph type="sldNum" sz="quarter" idx="12"/>
          </p:nvPr>
        </p:nvSpPr>
        <p:spPr/>
        <p:txBody>
          <a:bodyPr/>
          <a:lstStyle/>
          <a:p>
            <a:fld id="{D04F1B8D-FD87-4F00-A5BF-7843176559D5}" type="slidenum">
              <a:rPr lang="en-GB" smtClean="0"/>
              <a:pPr/>
              <a:t>2</a:t>
            </a:fld>
            <a:endParaRPr lang="en-GB" dirty="0"/>
          </a:p>
        </p:txBody>
      </p:sp>
      <p:pic>
        <p:nvPicPr>
          <p:cNvPr id="4" name="Picture 3" descr="ICECS masthead on white.jpg"/>
          <p:cNvPicPr>
            <a:picLocks noChangeAspect="1"/>
          </p:cNvPicPr>
          <p:nvPr/>
        </p:nvPicPr>
        <p:blipFill>
          <a:blip r:embed="rId2" cstate="print"/>
          <a:stretch>
            <a:fillRect/>
          </a:stretch>
        </p:blipFill>
        <p:spPr>
          <a:xfrm>
            <a:off x="4929190" y="5929330"/>
            <a:ext cx="3979718" cy="574924"/>
          </a:xfrm>
          <a:prstGeom prst="rect">
            <a:avLst/>
          </a:prstGeom>
        </p:spPr>
      </p:pic>
      <p:pic>
        <p:nvPicPr>
          <p:cNvPr id="8" name="Content Placeholder 7" descr="004 (2).JPG"/>
          <p:cNvPicPr>
            <a:picLocks noGrp="1" noChangeAspect="1"/>
          </p:cNvPicPr>
          <p:nvPr>
            <p:ph sz="half" idx="2"/>
          </p:nvPr>
        </p:nvPicPr>
        <p:blipFill>
          <a:blip r:embed="rId3" cstate="print"/>
          <a:stretch>
            <a:fillRect/>
          </a:stretch>
        </p:blipFill>
        <p:spPr>
          <a:xfrm>
            <a:off x="4648200" y="2452384"/>
            <a:ext cx="4038600" cy="2821594"/>
          </a:xfrm>
        </p:spPr>
      </p:pic>
      <p:pic>
        <p:nvPicPr>
          <p:cNvPr id="9" name="Content Placeholder 10" descr="012 (4).JPG"/>
          <p:cNvPicPr>
            <a:picLocks noChangeAspect="1"/>
          </p:cNvPicPr>
          <p:nvPr/>
        </p:nvPicPr>
        <p:blipFill>
          <a:blip r:embed="rId4" cstate="print"/>
          <a:stretch>
            <a:fillRect/>
          </a:stretch>
        </p:blipFill>
        <p:spPr>
          <a:xfrm>
            <a:off x="4682836" y="2726416"/>
            <a:ext cx="3969327" cy="2273531"/>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a:ln>
            <a:solidFill>
              <a:schemeClr val="accent6">
                <a:lumMod val="75000"/>
              </a:schemeClr>
            </a:solidFill>
          </a:ln>
        </p:spPr>
        <p:txBody>
          <a:bodyPr>
            <a:normAutofit fontScale="90000"/>
          </a:bodyPr>
          <a:lstStyle/>
          <a:p>
            <a:r>
              <a:rPr lang="en-GB" dirty="0" smtClean="0"/>
              <a:t>Community Schools around the world</a:t>
            </a:r>
            <a:endParaRPr lang="en-GB" dirty="0"/>
          </a:p>
        </p:txBody>
      </p:sp>
      <p:sp>
        <p:nvSpPr>
          <p:cNvPr id="9" name="Content Placeholder 8"/>
          <p:cNvSpPr>
            <a:spLocks noGrp="1"/>
          </p:cNvSpPr>
          <p:nvPr>
            <p:ph sz="half" idx="2"/>
          </p:nvPr>
        </p:nvSpPr>
        <p:spPr>
          <a:xfrm>
            <a:off x="4648200" y="1600201"/>
            <a:ext cx="4038600" cy="3989040"/>
          </a:xfrm>
        </p:spPr>
        <p:txBody>
          <a:bodyPr>
            <a:normAutofit fontScale="77500" lnSpcReduction="20000"/>
          </a:bodyPr>
          <a:lstStyle/>
          <a:p>
            <a:r>
              <a:rPr lang="en-GB" dirty="0" smtClean="0"/>
              <a:t>Canada</a:t>
            </a:r>
            <a:r>
              <a:rPr lang="en-GB" dirty="0"/>
              <a:t> </a:t>
            </a:r>
            <a:r>
              <a:rPr lang="en-GB" dirty="0" smtClean="0"/>
              <a:t>and USA</a:t>
            </a:r>
          </a:p>
          <a:p>
            <a:r>
              <a:rPr lang="en-GB" dirty="0" smtClean="0"/>
              <a:t>UK, Scandinavia, Hungary, </a:t>
            </a:r>
            <a:r>
              <a:rPr lang="en-GB" dirty="0"/>
              <a:t>C</a:t>
            </a:r>
            <a:r>
              <a:rPr lang="en-GB" dirty="0" smtClean="0"/>
              <a:t>zech Republic , Poland. Netherlands and the Balkans, </a:t>
            </a:r>
          </a:p>
          <a:p>
            <a:r>
              <a:rPr lang="en-GB" dirty="0" smtClean="0"/>
              <a:t>Moldova, Ukraine, Russia, Armenia, Mongolia and Kazakhstan</a:t>
            </a:r>
          </a:p>
          <a:p>
            <a:r>
              <a:rPr lang="en-GB" dirty="0" smtClean="0"/>
              <a:t>South  </a:t>
            </a:r>
            <a:r>
              <a:rPr lang="en-GB" dirty="0"/>
              <a:t>and Latin America. </a:t>
            </a:r>
            <a:endParaRPr lang="en-GB" dirty="0" smtClean="0"/>
          </a:p>
          <a:p>
            <a:r>
              <a:rPr lang="en-GB" dirty="0" smtClean="0"/>
              <a:t>Japan</a:t>
            </a:r>
            <a:r>
              <a:rPr lang="en-GB" dirty="0"/>
              <a:t>, </a:t>
            </a:r>
            <a:r>
              <a:rPr lang="en-GB" dirty="0" smtClean="0"/>
              <a:t>Indonesia</a:t>
            </a:r>
            <a:r>
              <a:rPr lang="en-GB" dirty="0"/>
              <a:t>, the Philippines, </a:t>
            </a:r>
            <a:endParaRPr lang="en-GB" dirty="0" smtClean="0"/>
          </a:p>
          <a:p>
            <a:r>
              <a:rPr lang="en-GB" dirty="0" smtClean="0"/>
              <a:t>Australia</a:t>
            </a:r>
            <a:r>
              <a:rPr lang="en-GB" dirty="0"/>
              <a:t>, </a:t>
            </a:r>
            <a:endParaRPr lang="en-GB" dirty="0" smtClean="0"/>
          </a:p>
          <a:p>
            <a:r>
              <a:rPr lang="en-GB" dirty="0" smtClean="0"/>
              <a:t>There </a:t>
            </a:r>
            <a:r>
              <a:rPr lang="en-GB" dirty="0"/>
              <a:t>are many throughout Africa and in South East Asia.</a:t>
            </a:r>
          </a:p>
          <a:p>
            <a:endParaRPr lang="en-GB" dirty="0"/>
          </a:p>
        </p:txBody>
      </p:sp>
      <p:sp>
        <p:nvSpPr>
          <p:cNvPr id="5" name="Slide Number Placeholder 4"/>
          <p:cNvSpPr>
            <a:spLocks noGrp="1"/>
          </p:cNvSpPr>
          <p:nvPr>
            <p:ph type="sldNum" sz="quarter" idx="12"/>
          </p:nvPr>
        </p:nvSpPr>
        <p:spPr/>
        <p:txBody>
          <a:bodyPr/>
          <a:lstStyle/>
          <a:p>
            <a:fld id="{AC84A4EF-F07F-4922-BB77-F339C44003CC}" type="slidenum">
              <a:rPr lang="en-GB" smtClean="0"/>
              <a:pPr/>
              <a:t>3</a:t>
            </a:fld>
            <a:endParaRPr lang="en-GB" dirty="0"/>
          </a:p>
        </p:txBody>
      </p:sp>
      <p:pic>
        <p:nvPicPr>
          <p:cNvPr id="4" name="Picture 3" descr="ICECS masthead on white.jpg"/>
          <p:cNvPicPr>
            <a:picLocks noChangeAspect="1"/>
          </p:cNvPicPr>
          <p:nvPr/>
        </p:nvPicPr>
        <p:blipFill>
          <a:blip r:embed="rId2" cstate="print"/>
          <a:stretch>
            <a:fillRect/>
          </a:stretch>
        </p:blipFill>
        <p:spPr>
          <a:xfrm>
            <a:off x="4929190" y="5929330"/>
            <a:ext cx="3979718" cy="574924"/>
          </a:xfrm>
          <a:prstGeom prst="rect">
            <a:avLst/>
          </a:prstGeom>
        </p:spPr>
      </p:pic>
      <p:pic>
        <p:nvPicPr>
          <p:cNvPr id="1026" name="Picture 2" descr="C:\Users\Chris\AppData\Local\Microsoft\Windows\Temporary Internet Files\Content.IE5\39CF2IB7\MC900431643[1].png"/>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395536" y="1556792"/>
            <a:ext cx="4320480" cy="466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solidFill>
              <a:srgbClr val="C00000"/>
            </a:solidFill>
          </a:ln>
        </p:spPr>
        <p:txBody>
          <a:bodyPr/>
          <a:lstStyle/>
          <a:p>
            <a:r>
              <a:rPr lang="en-GB" dirty="0" smtClean="0"/>
              <a:t>Definitions</a:t>
            </a:r>
            <a:endParaRPr lang="en-GB" dirty="0"/>
          </a:p>
        </p:txBody>
      </p:sp>
      <p:sp>
        <p:nvSpPr>
          <p:cNvPr id="3" name="Content Placeholder 2"/>
          <p:cNvSpPr>
            <a:spLocks noGrp="1"/>
          </p:cNvSpPr>
          <p:nvPr>
            <p:ph sz="half" idx="1"/>
          </p:nvPr>
        </p:nvSpPr>
        <p:spPr>
          <a:xfrm>
            <a:off x="457200" y="1600200"/>
            <a:ext cx="4038600" cy="4616591"/>
          </a:xfrm>
        </p:spPr>
        <p:txBody>
          <a:bodyPr>
            <a:normAutofit fontScale="85000" lnSpcReduction="20000"/>
          </a:bodyPr>
          <a:lstStyle/>
          <a:p>
            <a:pPr marL="0" indent="0">
              <a:buNone/>
            </a:pPr>
            <a:r>
              <a:rPr lang="en-GB" b="1" dirty="0" smtClean="0">
                <a:solidFill>
                  <a:schemeClr val="tx2">
                    <a:lumMod val="60000"/>
                    <a:lumOff val="40000"/>
                  </a:schemeClr>
                </a:solidFill>
              </a:rPr>
              <a:t>Common characteristics</a:t>
            </a:r>
          </a:p>
          <a:p>
            <a:pPr lvl="0"/>
            <a:r>
              <a:rPr lang="en-GB" dirty="0" smtClean="0"/>
              <a:t>Parents as partners</a:t>
            </a:r>
            <a:endParaRPr lang="en-GB" dirty="0"/>
          </a:p>
          <a:p>
            <a:pPr lvl="0"/>
            <a:r>
              <a:rPr lang="en-GB" dirty="0" smtClean="0"/>
              <a:t>partnership for services</a:t>
            </a:r>
            <a:endParaRPr lang="en-GB" dirty="0"/>
          </a:p>
          <a:p>
            <a:pPr lvl="0"/>
            <a:r>
              <a:rPr lang="en-GB" dirty="0" smtClean="0"/>
              <a:t>volunteering – into school and out of school</a:t>
            </a:r>
            <a:endParaRPr lang="en-GB" dirty="0"/>
          </a:p>
          <a:p>
            <a:pPr lvl="0"/>
            <a:r>
              <a:rPr lang="en-GB" dirty="0"/>
              <a:t>be open and pluralistic, </a:t>
            </a:r>
            <a:endParaRPr lang="en-GB" dirty="0" smtClean="0"/>
          </a:p>
          <a:p>
            <a:pPr lvl="0"/>
            <a:r>
              <a:rPr lang="en-GB" dirty="0" smtClean="0"/>
              <a:t>inclusive </a:t>
            </a:r>
            <a:r>
              <a:rPr lang="en-GB" dirty="0"/>
              <a:t>regardless of children’s class, religion, ethnicity or sexuality, demonstrating a belief all children, including those with disabilities have a right to access a good quality education. </a:t>
            </a:r>
          </a:p>
          <a:p>
            <a:endParaRPr lang="en-GB" dirty="0"/>
          </a:p>
        </p:txBody>
      </p:sp>
      <p:sp>
        <p:nvSpPr>
          <p:cNvPr id="4" name="Content Placeholder 3"/>
          <p:cNvSpPr>
            <a:spLocks noGrp="1"/>
          </p:cNvSpPr>
          <p:nvPr>
            <p:ph sz="half" idx="2"/>
          </p:nvPr>
        </p:nvSpPr>
        <p:spPr>
          <a:xfrm>
            <a:off x="4648200" y="1600201"/>
            <a:ext cx="4038600" cy="4616591"/>
          </a:xfrm>
        </p:spPr>
        <p:txBody>
          <a:bodyPr>
            <a:normAutofit fontScale="85000" lnSpcReduction="20000"/>
          </a:bodyPr>
          <a:lstStyle/>
          <a:p>
            <a:pPr marL="0" indent="0">
              <a:buNone/>
            </a:pPr>
            <a:r>
              <a:rPr lang="en-GB" b="1" dirty="0" smtClean="0">
                <a:solidFill>
                  <a:schemeClr val="tx2">
                    <a:lumMod val="60000"/>
                    <a:lumOff val="40000"/>
                  </a:schemeClr>
                </a:solidFill>
              </a:rPr>
              <a:t>Underpinning values of ICECS</a:t>
            </a:r>
          </a:p>
          <a:p>
            <a:r>
              <a:rPr lang="en-GB" dirty="0" smtClean="0"/>
              <a:t>Transparent and accountable</a:t>
            </a:r>
          </a:p>
          <a:p>
            <a:r>
              <a:rPr lang="en-GB" dirty="0" smtClean="0"/>
              <a:t>Open to all, reaching out to the excluded</a:t>
            </a:r>
          </a:p>
          <a:p>
            <a:r>
              <a:rPr lang="en-GB" dirty="0" smtClean="0"/>
              <a:t>Building capacity</a:t>
            </a:r>
          </a:p>
          <a:p>
            <a:r>
              <a:rPr lang="en-GB" dirty="0" smtClean="0"/>
              <a:t>Committed to access to learning for all, including the most disadvantaged</a:t>
            </a:r>
          </a:p>
          <a:p>
            <a:endParaRPr lang="en-GB" dirty="0" smtClean="0"/>
          </a:p>
          <a:p>
            <a:pPr marL="0" indent="0">
              <a:buNone/>
            </a:pPr>
            <a:endParaRPr lang="en-GB" dirty="0" smtClean="0"/>
          </a:p>
        </p:txBody>
      </p:sp>
      <p:pic>
        <p:nvPicPr>
          <p:cNvPr id="5" name="Picture 4" descr="ICECS masthead on white.jpg"/>
          <p:cNvPicPr>
            <a:picLocks noChangeAspect="1"/>
          </p:cNvPicPr>
          <p:nvPr/>
        </p:nvPicPr>
        <p:blipFill>
          <a:blip r:embed="rId3" cstate="print"/>
          <a:stretch>
            <a:fillRect/>
          </a:stretch>
        </p:blipFill>
        <p:spPr>
          <a:xfrm>
            <a:off x="4929190" y="5929330"/>
            <a:ext cx="3979718" cy="574924"/>
          </a:xfrm>
          <a:prstGeom prst="rect">
            <a:avLst/>
          </a:prstGeom>
        </p:spPr>
      </p:pic>
      <p:sp>
        <p:nvSpPr>
          <p:cNvPr id="6" name="Slide Number Placeholder 5"/>
          <p:cNvSpPr>
            <a:spLocks noGrp="1"/>
          </p:cNvSpPr>
          <p:nvPr>
            <p:ph type="sldNum" sz="quarter" idx="12"/>
          </p:nvPr>
        </p:nvSpPr>
        <p:spPr/>
        <p:txBody>
          <a:bodyPr/>
          <a:lstStyle/>
          <a:p>
            <a:fld id="{D04F1B8D-FD87-4F00-A5BF-7843176559D5}" type="slidenum">
              <a:rPr lang="en-GB" smtClean="0"/>
              <a:pPr/>
              <a:t>4</a:t>
            </a:fld>
            <a:endParaRPr lang="en-GB" dirty="0"/>
          </a:p>
        </p:txBody>
      </p:sp>
      <p:pic>
        <p:nvPicPr>
          <p:cNvPr id="8" name="Content Placeholder 6" descr="PICT0631.JPG"/>
          <p:cNvPicPr>
            <a:picLocks noChangeAspect="1"/>
          </p:cNvPicPr>
          <p:nvPr/>
        </p:nvPicPr>
        <p:blipFill>
          <a:blip r:embed="rId4" cstate="print"/>
          <a:stretch>
            <a:fillRect/>
          </a:stretch>
        </p:blipFill>
        <p:spPr>
          <a:xfrm>
            <a:off x="5436096" y="4581128"/>
            <a:ext cx="2375195" cy="144016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solidFill>
              <a:srgbClr val="C00000"/>
            </a:solidFill>
          </a:ln>
        </p:spPr>
        <p:txBody>
          <a:bodyPr>
            <a:noAutofit/>
          </a:bodyPr>
          <a:lstStyle/>
          <a:p>
            <a:r>
              <a:rPr lang="en-GB" dirty="0" smtClean="0"/>
              <a:t>International Quality Standards</a:t>
            </a:r>
            <a:endParaRPr lang="en-GB" dirty="0"/>
          </a:p>
        </p:txBody>
      </p:sp>
      <p:sp>
        <p:nvSpPr>
          <p:cNvPr id="3" name="Content Placeholder 2"/>
          <p:cNvSpPr>
            <a:spLocks noGrp="1"/>
          </p:cNvSpPr>
          <p:nvPr>
            <p:ph sz="half" idx="1"/>
          </p:nvPr>
        </p:nvSpPr>
        <p:spPr/>
        <p:txBody>
          <a:bodyPr>
            <a:noAutofit/>
          </a:bodyPr>
          <a:lstStyle/>
          <a:p>
            <a:pPr lvl="0"/>
            <a:r>
              <a:rPr lang="en-US" sz="2400" dirty="0"/>
              <a:t>Leadership </a:t>
            </a:r>
            <a:endParaRPr lang="en-GB" sz="2400" dirty="0"/>
          </a:p>
          <a:p>
            <a:pPr lvl="0"/>
            <a:r>
              <a:rPr lang="en-US" sz="2400" dirty="0"/>
              <a:t>Partnership </a:t>
            </a:r>
            <a:endParaRPr lang="en-GB" sz="2400" dirty="0"/>
          </a:p>
          <a:p>
            <a:pPr lvl="0"/>
            <a:r>
              <a:rPr lang="en-US" sz="2400" dirty="0"/>
              <a:t>Social inclusion </a:t>
            </a:r>
            <a:endParaRPr lang="en-GB" sz="2400" dirty="0"/>
          </a:p>
          <a:p>
            <a:pPr lvl="0"/>
            <a:r>
              <a:rPr lang="en-US" sz="2400" dirty="0"/>
              <a:t>Services </a:t>
            </a:r>
            <a:endParaRPr lang="en-GB" sz="2400" dirty="0"/>
          </a:p>
          <a:p>
            <a:pPr lvl="0"/>
            <a:r>
              <a:rPr lang="en-US" sz="2400" dirty="0"/>
              <a:t>Volunteering </a:t>
            </a:r>
            <a:endParaRPr lang="en-GB" sz="2400" dirty="0"/>
          </a:p>
          <a:p>
            <a:pPr lvl="0"/>
            <a:r>
              <a:rPr lang="en-US" sz="2400" dirty="0"/>
              <a:t>Lifelong learning </a:t>
            </a:r>
            <a:endParaRPr lang="en-GB" sz="2400" dirty="0"/>
          </a:p>
          <a:p>
            <a:pPr lvl="0"/>
            <a:r>
              <a:rPr lang="en-US" sz="2400" dirty="0"/>
              <a:t>Community development </a:t>
            </a:r>
            <a:endParaRPr lang="en-GB" sz="2400" dirty="0"/>
          </a:p>
          <a:p>
            <a:pPr lvl="0"/>
            <a:r>
              <a:rPr lang="en-US" sz="2400" dirty="0"/>
              <a:t>Parent engagement </a:t>
            </a:r>
            <a:endParaRPr lang="en-GB" sz="2400" dirty="0"/>
          </a:p>
          <a:p>
            <a:pPr lvl="0"/>
            <a:r>
              <a:rPr lang="en-US" sz="2400" dirty="0"/>
              <a:t>School culture</a:t>
            </a:r>
            <a:endParaRPr lang="en-GB" sz="2400" dirty="0"/>
          </a:p>
          <a:p>
            <a:pPr marL="0" indent="0">
              <a:buNone/>
            </a:pPr>
            <a:endParaRPr lang="en-GB" sz="2000" dirty="0" smtClean="0"/>
          </a:p>
          <a:p>
            <a:endParaRPr lang="en-GB" sz="2000" dirty="0" smtClean="0"/>
          </a:p>
          <a:p>
            <a:endParaRPr lang="en-GB" sz="2000" dirty="0" smtClean="0"/>
          </a:p>
          <a:p>
            <a:endParaRPr lang="en-GB" sz="2000" dirty="0" smtClean="0"/>
          </a:p>
          <a:p>
            <a:endParaRPr lang="en-GB" sz="2000" dirty="0" smtClean="0"/>
          </a:p>
          <a:p>
            <a:endParaRPr lang="en-GB" sz="900" dirty="0"/>
          </a:p>
        </p:txBody>
      </p:sp>
      <p:sp>
        <p:nvSpPr>
          <p:cNvPr id="5" name="Slide Number Placeholder 4"/>
          <p:cNvSpPr>
            <a:spLocks noGrp="1"/>
          </p:cNvSpPr>
          <p:nvPr>
            <p:ph type="sldNum" sz="quarter" idx="12"/>
          </p:nvPr>
        </p:nvSpPr>
        <p:spPr/>
        <p:txBody>
          <a:bodyPr/>
          <a:lstStyle/>
          <a:p>
            <a:fld id="{D04F1B8D-FD87-4F00-A5BF-7843176559D5}" type="slidenum">
              <a:rPr lang="en-GB" smtClean="0"/>
              <a:pPr/>
              <a:t>5</a:t>
            </a:fld>
            <a:endParaRPr lang="en-GB" dirty="0"/>
          </a:p>
        </p:txBody>
      </p:sp>
      <p:pic>
        <p:nvPicPr>
          <p:cNvPr id="6" name="Picture 5" descr="ICECS masthead on white.jpg"/>
          <p:cNvPicPr>
            <a:picLocks noChangeAspect="1"/>
          </p:cNvPicPr>
          <p:nvPr/>
        </p:nvPicPr>
        <p:blipFill>
          <a:blip r:embed="rId3" cstate="print"/>
          <a:stretch>
            <a:fillRect/>
          </a:stretch>
        </p:blipFill>
        <p:spPr>
          <a:xfrm>
            <a:off x="4929190" y="5929330"/>
            <a:ext cx="3979718" cy="574924"/>
          </a:xfrm>
          <a:prstGeom prst="rect">
            <a:avLst/>
          </a:prstGeom>
        </p:spPr>
      </p:pic>
      <p:pic>
        <p:nvPicPr>
          <p:cNvPr id="7" name="Content Placeholder 10" descr="012 (4).JPG"/>
          <p:cNvPicPr>
            <a:picLocks noGrp="1" noChangeAspect="1"/>
          </p:cNvPicPr>
          <p:nvPr>
            <p:ph sz="half" idx="2"/>
          </p:nvPr>
        </p:nvPicPr>
        <p:blipFill>
          <a:blip r:embed="rId4" cstate="print"/>
          <a:stretch>
            <a:fillRect/>
          </a:stretch>
        </p:blipFill>
        <p:spPr>
          <a:xfrm>
            <a:off x="4682836" y="2726416"/>
            <a:ext cx="3969327" cy="2273531"/>
          </a:xfrm>
        </p:spPr>
      </p:pic>
      <p:pic>
        <p:nvPicPr>
          <p:cNvPr id="8" name="Content Placeholder 7" descr="004 (2).JPG"/>
          <p:cNvPicPr>
            <a:picLocks noChangeAspect="1"/>
          </p:cNvPicPr>
          <p:nvPr/>
        </p:nvPicPr>
        <p:blipFill>
          <a:blip r:embed="rId5" cstate="print"/>
          <a:stretch>
            <a:fillRect/>
          </a:stretch>
        </p:blipFill>
        <p:spPr>
          <a:xfrm>
            <a:off x="4572000" y="2420888"/>
            <a:ext cx="4330824" cy="302433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solidFill>
              <a:srgbClr val="C00000"/>
            </a:solidFill>
          </a:ln>
        </p:spPr>
        <p:txBody>
          <a:bodyPr/>
          <a:lstStyle/>
          <a:p>
            <a:r>
              <a:rPr lang="en-GB" dirty="0" smtClean="0"/>
              <a:t>Implications for Policy</a:t>
            </a:r>
            <a:endParaRPr lang="en-GB" dirty="0"/>
          </a:p>
        </p:txBody>
      </p:sp>
      <p:sp>
        <p:nvSpPr>
          <p:cNvPr id="3" name="Content Placeholder 2"/>
          <p:cNvSpPr>
            <a:spLocks noGrp="1"/>
          </p:cNvSpPr>
          <p:nvPr>
            <p:ph sz="half" idx="1"/>
          </p:nvPr>
        </p:nvSpPr>
        <p:spPr/>
        <p:txBody>
          <a:bodyPr>
            <a:normAutofit lnSpcReduction="10000"/>
          </a:bodyPr>
          <a:lstStyle/>
          <a:p>
            <a:pPr lvl="0"/>
            <a:r>
              <a:rPr lang="en-GB" sz="2000" dirty="0" smtClean="0"/>
              <a:t>Flexibility in the delivery of the curriculum </a:t>
            </a:r>
          </a:p>
          <a:p>
            <a:pPr lvl="0"/>
            <a:r>
              <a:rPr lang="en-GB" sz="2000" dirty="0" smtClean="0"/>
              <a:t>Freedom to align planning cycles, so aid partnership building</a:t>
            </a:r>
          </a:p>
          <a:p>
            <a:pPr lvl="0"/>
            <a:r>
              <a:rPr lang="en-GB" sz="2000" dirty="0" smtClean="0"/>
              <a:t>The </a:t>
            </a:r>
            <a:r>
              <a:rPr lang="en-GB" sz="2000" dirty="0"/>
              <a:t>freedom of the governing body or senior staff to manage school premises outside of school hours so that it can be used as a community asset. </a:t>
            </a:r>
          </a:p>
          <a:p>
            <a:pPr lvl="0"/>
            <a:r>
              <a:rPr lang="en-GB" sz="2000" dirty="0" smtClean="0"/>
              <a:t>The freedom of staff to welcome volunteers into the school and to allow pupils to go outside (with proper safeguarding measures in place)</a:t>
            </a:r>
          </a:p>
          <a:p>
            <a:pPr lvl="0"/>
            <a:endParaRPr lang="en-GB" sz="2000" dirty="0" smtClean="0"/>
          </a:p>
          <a:p>
            <a:endParaRPr lang="en-GB" dirty="0" smtClean="0"/>
          </a:p>
          <a:p>
            <a:endParaRPr lang="en-GB" dirty="0" smtClean="0"/>
          </a:p>
          <a:p>
            <a:endParaRPr lang="en-GB" dirty="0"/>
          </a:p>
        </p:txBody>
      </p:sp>
      <p:sp>
        <p:nvSpPr>
          <p:cNvPr id="4" name="Content Placeholder 3"/>
          <p:cNvSpPr>
            <a:spLocks noGrp="1"/>
          </p:cNvSpPr>
          <p:nvPr>
            <p:ph sz="half" idx="2"/>
          </p:nvPr>
        </p:nvSpPr>
        <p:spPr>
          <a:xfrm>
            <a:off x="4648200" y="1600201"/>
            <a:ext cx="4038600" cy="4329130"/>
          </a:xfrm>
        </p:spPr>
        <p:txBody>
          <a:bodyPr>
            <a:normAutofit lnSpcReduction="10000"/>
          </a:bodyPr>
          <a:lstStyle/>
          <a:p>
            <a:endParaRPr lang="en-GB" dirty="0" smtClean="0"/>
          </a:p>
          <a:p>
            <a:endParaRPr lang="en-GB" dirty="0"/>
          </a:p>
        </p:txBody>
      </p:sp>
      <p:sp>
        <p:nvSpPr>
          <p:cNvPr id="5" name="Slide Number Placeholder 4"/>
          <p:cNvSpPr>
            <a:spLocks noGrp="1"/>
          </p:cNvSpPr>
          <p:nvPr>
            <p:ph type="sldNum" sz="quarter" idx="12"/>
          </p:nvPr>
        </p:nvSpPr>
        <p:spPr/>
        <p:txBody>
          <a:bodyPr/>
          <a:lstStyle/>
          <a:p>
            <a:fld id="{D04F1B8D-FD87-4F00-A5BF-7843176559D5}" type="slidenum">
              <a:rPr lang="en-GB" smtClean="0"/>
              <a:pPr/>
              <a:t>6</a:t>
            </a:fld>
            <a:endParaRPr lang="en-GB" dirty="0"/>
          </a:p>
        </p:txBody>
      </p:sp>
      <p:pic>
        <p:nvPicPr>
          <p:cNvPr id="6" name="Picture 5" descr="ICECS masthead on white.jpg"/>
          <p:cNvPicPr>
            <a:picLocks noChangeAspect="1"/>
          </p:cNvPicPr>
          <p:nvPr/>
        </p:nvPicPr>
        <p:blipFill>
          <a:blip r:embed="rId3" cstate="print"/>
          <a:stretch>
            <a:fillRect/>
          </a:stretch>
        </p:blipFill>
        <p:spPr>
          <a:xfrm>
            <a:off x="4929190" y="5929330"/>
            <a:ext cx="3819274" cy="57492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8464" y="2060848"/>
            <a:ext cx="3810000" cy="311467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a:ln>
            <a:solidFill>
              <a:schemeClr val="accent6">
                <a:lumMod val="75000"/>
              </a:schemeClr>
            </a:solidFill>
          </a:ln>
        </p:spPr>
        <p:txBody>
          <a:bodyPr>
            <a:normAutofit/>
          </a:bodyPr>
          <a:lstStyle/>
          <a:p>
            <a:r>
              <a:rPr lang="en-GB" dirty="0" smtClean="0"/>
              <a:t>Implications for strategic planning</a:t>
            </a:r>
            <a:endParaRPr lang="en-GB" dirty="0"/>
          </a:p>
        </p:txBody>
      </p:sp>
      <p:sp>
        <p:nvSpPr>
          <p:cNvPr id="3" name="Content Placeholder 2"/>
          <p:cNvSpPr>
            <a:spLocks noGrp="1"/>
          </p:cNvSpPr>
          <p:nvPr>
            <p:ph sz="half" idx="2"/>
          </p:nvPr>
        </p:nvSpPr>
        <p:spPr>
          <a:xfrm>
            <a:off x="457200" y="1700808"/>
            <a:ext cx="4040188" cy="4425355"/>
          </a:xfrm>
        </p:spPr>
        <p:txBody>
          <a:bodyPr>
            <a:noAutofit/>
          </a:bodyPr>
          <a:lstStyle/>
          <a:p>
            <a:pPr marL="0" indent="0">
              <a:buNone/>
            </a:pPr>
            <a:r>
              <a:rPr lang="en-GB" dirty="0" smtClean="0">
                <a:solidFill>
                  <a:srgbClr val="0070C0"/>
                </a:solidFill>
              </a:rPr>
              <a:t>The process:</a:t>
            </a:r>
          </a:p>
          <a:p>
            <a:pPr marL="0" indent="0">
              <a:buNone/>
            </a:pPr>
            <a:r>
              <a:rPr lang="en-GB" dirty="0"/>
              <a:t>stakeholders , realistic, follow </a:t>
            </a:r>
            <a:r>
              <a:rPr lang="en-GB" dirty="0" smtClean="0"/>
              <a:t>through</a:t>
            </a:r>
            <a:endParaRPr lang="en-GB" dirty="0">
              <a:solidFill>
                <a:schemeClr val="tx2">
                  <a:lumMod val="60000"/>
                  <a:lumOff val="40000"/>
                </a:schemeClr>
              </a:solidFill>
            </a:endParaRPr>
          </a:p>
          <a:p>
            <a:pPr marL="0" indent="0">
              <a:buNone/>
            </a:pPr>
            <a:r>
              <a:rPr lang="en-GB" dirty="0" smtClean="0">
                <a:solidFill>
                  <a:schemeClr val="tx2">
                    <a:lumMod val="60000"/>
                    <a:lumOff val="40000"/>
                  </a:schemeClr>
                </a:solidFill>
              </a:rPr>
              <a:t>The </a:t>
            </a:r>
            <a:r>
              <a:rPr lang="en-GB" dirty="0">
                <a:solidFill>
                  <a:schemeClr val="tx2">
                    <a:lumMod val="60000"/>
                    <a:lumOff val="40000"/>
                  </a:schemeClr>
                </a:solidFill>
              </a:rPr>
              <a:t>strategic plans should include:</a:t>
            </a:r>
          </a:p>
          <a:p>
            <a:pPr lvl="0"/>
            <a:r>
              <a:rPr lang="en-GB" dirty="0" smtClean="0"/>
              <a:t>partners</a:t>
            </a:r>
          </a:p>
          <a:p>
            <a:r>
              <a:rPr lang="en-GB" dirty="0" smtClean="0"/>
              <a:t>funding</a:t>
            </a:r>
          </a:p>
          <a:p>
            <a:r>
              <a:rPr lang="en-GB" dirty="0" smtClean="0"/>
              <a:t>training</a:t>
            </a:r>
          </a:p>
          <a:p>
            <a:r>
              <a:rPr lang="en-GB" dirty="0" smtClean="0"/>
              <a:t>evaluation</a:t>
            </a:r>
          </a:p>
          <a:p>
            <a:r>
              <a:rPr lang="en-GB" dirty="0" smtClean="0"/>
              <a:t>inclusive</a:t>
            </a:r>
          </a:p>
          <a:p>
            <a:pPr marL="0" lvl="0" indent="0">
              <a:buNone/>
            </a:pPr>
            <a:endParaRPr lang="en-GB" dirty="0"/>
          </a:p>
        </p:txBody>
      </p:sp>
      <p:pic>
        <p:nvPicPr>
          <p:cNvPr id="4" name="Picture 3" descr="ICECS masthead on white.jpg"/>
          <p:cNvPicPr>
            <a:picLocks noChangeAspect="1"/>
          </p:cNvPicPr>
          <p:nvPr/>
        </p:nvPicPr>
        <p:blipFill>
          <a:blip r:embed="rId3" cstate="print"/>
          <a:stretch>
            <a:fillRect/>
          </a:stretch>
        </p:blipFill>
        <p:spPr>
          <a:xfrm>
            <a:off x="4929190" y="5929330"/>
            <a:ext cx="3979718" cy="574924"/>
          </a:xfrm>
          <a:prstGeom prst="rect">
            <a:avLst/>
          </a:prstGeom>
        </p:spPr>
      </p:pic>
      <p:sp>
        <p:nvSpPr>
          <p:cNvPr id="9" name="Slide Number Placeholder 8"/>
          <p:cNvSpPr>
            <a:spLocks noGrp="1"/>
          </p:cNvSpPr>
          <p:nvPr>
            <p:ph type="sldNum" sz="quarter" idx="12"/>
          </p:nvPr>
        </p:nvSpPr>
        <p:spPr/>
        <p:txBody>
          <a:bodyPr/>
          <a:lstStyle/>
          <a:p>
            <a:fld id="{AC84A4EF-F07F-4922-BB77-F339C44003CC}" type="slidenum">
              <a:rPr lang="en-GB" smtClean="0"/>
              <a:pPr/>
              <a:t>7</a:t>
            </a:fld>
            <a:endParaRPr lang="en-GB" dirty="0"/>
          </a:p>
        </p:txBody>
      </p:sp>
      <p:sp>
        <p:nvSpPr>
          <p:cNvPr id="5" name="Content Placeholder 4"/>
          <p:cNvSpPr>
            <a:spLocks noGrp="1"/>
          </p:cNvSpPr>
          <p:nvPr>
            <p:ph sz="quarter" idx="4"/>
          </p:nvPr>
        </p:nvSpPr>
        <p:spPr>
          <a:xfrm>
            <a:off x="4645025" y="1700809"/>
            <a:ext cx="4041775" cy="4228522"/>
          </a:xfrm>
        </p:spPr>
        <p:txBody>
          <a:bodyPr>
            <a:normAutofit/>
          </a:bodyPr>
          <a:lstStyle/>
          <a:p>
            <a:pPr marL="0" indent="0">
              <a:buNone/>
            </a:pPr>
            <a:r>
              <a:rPr lang="en-GB" dirty="0">
                <a:solidFill>
                  <a:schemeClr val="tx2">
                    <a:lumMod val="60000"/>
                    <a:lumOff val="40000"/>
                  </a:schemeClr>
                </a:solidFill>
              </a:rPr>
              <a:t>The action plans should include:</a:t>
            </a:r>
          </a:p>
          <a:p>
            <a:pPr lvl="0"/>
            <a:r>
              <a:rPr lang="en-GB" dirty="0" smtClean="0"/>
              <a:t>detail</a:t>
            </a:r>
            <a:endParaRPr lang="en-GB" dirty="0"/>
          </a:p>
          <a:p>
            <a:pPr lvl="0"/>
            <a:r>
              <a:rPr lang="en-GB" dirty="0"/>
              <a:t>deadlines, </a:t>
            </a:r>
          </a:p>
          <a:p>
            <a:pPr lvl="0"/>
            <a:r>
              <a:rPr lang="en-GB" dirty="0" smtClean="0"/>
              <a:t>specific </a:t>
            </a:r>
            <a:r>
              <a:rPr lang="en-GB" dirty="0"/>
              <a:t>commitments to the </a:t>
            </a:r>
            <a:r>
              <a:rPr lang="en-GB" dirty="0" smtClean="0"/>
              <a:t>Inclusion</a:t>
            </a:r>
          </a:p>
          <a:p>
            <a:pPr marL="0" lvl="0" indent="0">
              <a:buNone/>
            </a:pPr>
            <a:endParaRPr lang="en-GB" dirty="0" smtClean="0"/>
          </a:p>
          <a:p>
            <a:pPr marL="0" lvl="0" indent="0">
              <a:buNone/>
            </a:pPr>
            <a:endParaRPr lang="en-GB" dirty="0"/>
          </a:p>
        </p:txBody>
      </p:sp>
      <p:pic>
        <p:nvPicPr>
          <p:cNvPr id="10" name="Content Placeholder 7" descr="001.JPG"/>
          <p:cNvPicPr>
            <a:picLocks noChangeAspect="1"/>
          </p:cNvPicPr>
          <p:nvPr/>
        </p:nvPicPr>
        <p:blipFill>
          <a:blip r:embed="rId4" cstate="print"/>
          <a:stretch>
            <a:fillRect/>
          </a:stretch>
        </p:blipFill>
        <p:spPr>
          <a:xfrm>
            <a:off x="3275855" y="4149080"/>
            <a:ext cx="2448273" cy="178025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20000"/>
              <a:lumOff val="80000"/>
            </a:schemeClr>
          </a:solidFill>
          <a:ln>
            <a:solidFill>
              <a:schemeClr val="accent6">
                <a:lumMod val="75000"/>
              </a:schemeClr>
            </a:solidFill>
          </a:ln>
        </p:spPr>
        <p:txBody>
          <a:bodyPr/>
          <a:lstStyle/>
          <a:p>
            <a:r>
              <a:rPr lang="en-GB" dirty="0" smtClean="0"/>
              <a:t>Implications for training</a:t>
            </a:r>
            <a:endParaRPr lang="en-GB" dirty="0"/>
          </a:p>
        </p:txBody>
      </p:sp>
      <p:sp>
        <p:nvSpPr>
          <p:cNvPr id="3" name="Content Placeholder 2"/>
          <p:cNvSpPr>
            <a:spLocks noGrp="1"/>
          </p:cNvSpPr>
          <p:nvPr>
            <p:ph sz="half" idx="1"/>
          </p:nvPr>
        </p:nvSpPr>
        <p:spPr>
          <a:xfrm>
            <a:off x="611560" y="1690829"/>
            <a:ext cx="4038600" cy="4525963"/>
          </a:xfrm>
        </p:spPr>
        <p:txBody>
          <a:bodyPr>
            <a:normAutofit fontScale="92500" lnSpcReduction="10000"/>
          </a:bodyPr>
          <a:lstStyle/>
          <a:p>
            <a:r>
              <a:rPr lang="en-GB" sz="4400" dirty="0" smtClean="0"/>
              <a:t>Head-teachers and senior management staff</a:t>
            </a:r>
          </a:p>
          <a:p>
            <a:r>
              <a:rPr lang="en-GB" sz="4400" dirty="0" smtClean="0"/>
              <a:t>Classroom teachers</a:t>
            </a:r>
          </a:p>
          <a:p>
            <a:r>
              <a:rPr lang="en-GB" sz="4400" dirty="0" smtClean="0"/>
              <a:t>Support staff</a:t>
            </a:r>
            <a:endParaRPr lang="en-GB" sz="4400" dirty="0" smtClean="0"/>
          </a:p>
          <a:p>
            <a:pPr>
              <a:buNone/>
            </a:pPr>
            <a:endParaRPr lang="en-GB" dirty="0"/>
          </a:p>
        </p:txBody>
      </p:sp>
      <p:sp>
        <p:nvSpPr>
          <p:cNvPr id="9" name="Slide Number Placeholder 8"/>
          <p:cNvSpPr>
            <a:spLocks noGrp="1"/>
          </p:cNvSpPr>
          <p:nvPr>
            <p:ph type="sldNum" sz="quarter" idx="12"/>
          </p:nvPr>
        </p:nvSpPr>
        <p:spPr/>
        <p:txBody>
          <a:bodyPr/>
          <a:lstStyle/>
          <a:p>
            <a:fld id="{AC84A4EF-F07F-4922-BB77-F339C44003CC}" type="slidenum">
              <a:rPr lang="en-GB" smtClean="0"/>
              <a:pPr/>
              <a:t>8</a:t>
            </a:fld>
            <a:endParaRPr lang="en-GB" dirty="0"/>
          </a:p>
        </p:txBody>
      </p:sp>
      <p:pic>
        <p:nvPicPr>
          <p:cNvPr id="4" name="Picture 3" descr="ICECS masthead on white.jpg"/>
          <p:cNvPicPr>
            <a:picLocks noChangeAspect="1"/>
          </p:cNvPicPr>
          <p:nvPr/>
        </p:nvPicPr>
        <p:blipFill>
          <a:blip r:embed="rId3" cstate="print"/>
          <a:stretch>
            <a:fillRect/>
          </a:stretch>
        </p:blipFill>
        <p:spPr>
          <a:xfrm>
            <a:off x="4929190" y="5929330"/>
            <a:ext cx="3979718" cy="574924"/>
          </a:xfrm>
          <a:prstGeom prst="rect">
            <a:avLst/>
          </a:prstGeom>
        </p:spPr>
      </p:pic>
      <p:pic>
        <p:nvPicPr>
          <p:cNvPr id="10" name="Content Placeholder 9"/>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4648200" y="2348706"/>
            <a:ext cx="4038600" cy="302895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40000"/>
              <a:lumOff val="60000"/>
            </a:schemeClr>
          </a:solidFill>
          <a:ln>
            <a:solidFill>
              <a:srgbClr val="C00000"/>
            </a:solidFill>
          </a:ln>
        </p:spPr>
        <p:txBody>
          <a:bodyPr/>
          <a:lstStyle/>
          <a:p>
            <a:r>
              <a:rPr lang="en-GB" dirty="0" smtClean="0"/>
              <a:t>Leadership</a:t>
            </a:r>
            <a:endParaRPr lang="en-GB" dirty="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916153560"/>
              </p:ext>
            </p:extLst>
          </p:nvPr>
        </p:nvGraphicFramePr>
        <p:xfrm>
          <a:off x="1403648" y="1523150"/>
          <a:ext cx="6169882" cy="4416733"/>
        </p:xfrm>
        <a:graphic>
          <a:graphicData uri="http://schemas.openxmlformats.org/drawingml/2006/table">
            <a:tbl>
              <a:tblPr firstRow="1" firstCol="1" bandRow="1">
                <a:tableStyleId>{5C22544A-7EE6-4342-B048-85BDC9FD1C3A}</a:tableStyleId>
              </a:tblPr>
              <a:tblGrid>
                <a:gridCol w="3312368"/>
                <a:gridCol w="2857514"/>
              </a:tblGrid>
              <a:tr h="47224">
                <a:tc>
                  <a:txBody>
                    <a:bodyPr/>
                    <a:lstStyle/>
                    <a:p>
                      <a:pPr>
                        <a:lnSpc>
                          <a:spcPct val="115000"/>
                        </a:lnSpc>
                        <a:spcAft>
                          <a:spcPts val="0"/>
                        </a:spcAft>
                      </a:pPr>
                      <a:r>
                        <a:rPr lang="en-GB" sz="1000" dirty="0">
                          <a:effectLst/>
                        </a:rPr>
                        <a:t>Management role</a:t>
                      </a:r>
                      <a:endParaRPr lang="en-GB" sz="800" dirty="0">
                        <a:effectLst/>
                        <a:latin typeface="Calibri"/>
                        <a:ea typeface="Times New Roman"/>
                        <a:cs typeface="Times New Roman"/>
                      </a:endParaRPr>
                    </a:p>
                  </a:txBody>
                  <a:tcPr marL="46853" marR="46853" marT="0" marB="0"/>
                </a:tc>
                <a:tc>
                  <a:txBody>
                    <a:bodyPr/>
                    <a:lstStyle/>
                    <a:p>
                      <a:pPr>
                        <a:lnSpc>
                          <a:spcPct val="115000"/>
                        </a:lnSpc>
                        <a:spcAft>
                          <a:spcPts val="0"/>
                        </a:spcAft>
                      </a:pPr>
                      <a:r>
                        <a:rPr lang="en-GB" sz="1000" dirty="0">
                          <a:effectLst/>
                        </a:rPr>
                        <a:t>Leadership role – management responsibilities +</a:t>
                      </a:r>
                      <a:endParaRPr lang="en-GB" sz="800" dirty="0">
                        <a:effectLst/>
                        <a:latin typeface="Calibri"/>
                        <a:ea typeface="Times New Roman"/>
                        <a:cs typeface="Times New Roman"/>
                      </a:endParaRPr>
                    </a:p>
                  </a:txBody>
                  <a:tcPr marL="46853" marR="46853" marT="0" marB="0"/>
                </a:tc>
              </a:tr>
              <a:tr h="1341026">
                <a:tc>
                  <a:txBody>
                    <a:bodyPr/>
                    <a:lstStyle/>
                    <a:p>
                      <a:pPr>
                        <a:lnSpc>
                          <a:spcPct val="115000"/>
                        </a:lnSpc>
                        <a:spcAft>
                          <a:spcPts val="0"/>
                        </a:spcAft>
                      </a:pPr>
                      <a:r>
                        <a:rPr lang="en-GB" sz="1000" dirty="0">
                          <a:effectLst/>
                        </a:rPr>
                        <a:t>Assume responsibility for pupils’ academic attainment</a:t>
                      </a:r>
                      <a:endParaRPr lang="en-GB" sz="800" dirty="0">
                        <a:effectLst/>
                        <a:latin typeface="Calibri"/>
                        <a:ea typeface="Times New Roman"/>
                        <a:cs typeface="Times New Roman"/>
                      </a:endParaRPr>
                    </a:p>
                  </a:txBody>
                  <a:tcPr marL="46853" marR="46853" marT="0" marB="0"/>
                </a:tc>
                <a:tc>
                  <a:txBody>
                    <a:bodyPr/>
                    <a:lstStyle/>
                    <a:p>
                      <a:pPr>
                        <a:lnSpc>
                          <a:spcPct val="115000"/>
                        </a:lnSpc>
                        <a:spcAft>
                          <a:spcPts val="0"/>
                        </a:spcAft>
                      </a:pPr>
                      <a:r>
                        <a:rPr lang="en-GB" sz="1000" dirty="0">
                          <a:effectLst/>
                        </a:rPr>
                        <a:t>Assume responsibility for pupils’ academic attainment and recognising that this aided by a culture of learning in the wider community which is supportive to pupils and assuming additional responsibility for contributing to the social, environmental and economic wellbeing of the wider community</a:t>
                      </a:r>
                      <a:endParaRPr lang="en-GB" sz="800" dirty="0">
                        <a:effectLst/>
                        <a:latin typeface="Calibri"/>
                        <a:ea typeface="Times New Roman"/>
                        <a:cs typeface="Times New Roman"/>
                      </a:endParaRPr>
                    </a:p>
                  </a:txBody>
                  <a:tcPr marL="46853" marR="46853" marT="0" marB="0"/>
                </a:tc>
              </a:tr>
              <a:tr h="335256">
                <a:tc>
                  <a:txBody>
                    <a:bodyPr/>
                    <a:lstStyle/>
                    <a:p>
                      <a:pPr>
                        <a:lnSpc>
                          <a:spcPct val="115000"/>
                        </a:lnSpc>
                        <a:spcAft>
                          <a:spcPts val="0"/>
                        </a:spcAft>
                      </a:pPr>
                      <a:r>
                        <a:rPr lang="en-GB" sz="1000" dirty="0">
                          <a:effectLst/>
                        </a:rPr>
                        <a:t>Accounting for the decisions made</a:t>
                      </a:r>
                      <a:endParaRPr lang="en-GB" sz="800" dirty="0">
                        <a:effectLst/>
                        <a:latin typeface="Calibri"/>
                        <a:ea typeface="Times New Roman"/>
                        <a:cs typeface="Times New Roman"/>
                      </a:endParaRPr>
                    </a:p>
                  </a:txBody>
                  <a:tcPr marL="46853" marR="46853" marT="0" marB="0"/>
                </a:tc>
                <a:tc>
                  <a:txBody>
                    <a:bodyPr/>
                    <a:lstStyle/>
                    <a:p>
                      <a:pPr>
                        <a:lnSpc>
                          <a:spcPct val="115000"/>
                        </a:lnSpc>
                        <a:spcAft>
                          <a:spcPts val="0"/>
                        </a:spcAft>
                      </a:pPr>
                      <a:r>
                        <a:rPr lang="en-GB" sz="1000" dirty="0">
                          <a:effectLst/>
                        </a:rPr>
                        <a:t>Inspiring others to share a vision and realise this through action</a:t>
                      </a:r>
                      <a:endParaRPr lang="en-GB" sz="800" dirty="0">
                        <a:effectLst/>
                        <a:latin typeface="Calibri"/>
                        <a:ea typeface="Times New Roman"/>
                        <a:cs typeface="Times New Roman"/>
                      </a:endParaRPr>
                    </a:p>
                  </a:txBody>
                  <a:tcPr marL="46853" marR="46853" marT="0" marB="0"/>
                </a:tc>
              </a:tr>
              <a:tr h="838141">
                <a:tc>
                  <a:txBody>
                    <a:bodyPr/>
                    <a:lstStyle/>
                    <a:p>
                      <a:pPr>
                        <a:lnSpc>
                          <a:spcPct val="115000"/>
                        </a:lnSpc>
                        <a:spcAft>
                          <a:spcPts val="0"/>
                        </a:spcAft>
                      </a:pPr>
                      <a:r>
                        <a:rPr lang="en-GB" sz="1000" dirty="0">
                          <a:effectLst/>
                        </a:rPr>
                        <a:t>Deploying the school’s resources</a:t>
                      </a:r>
                      <a:endParaRPr lang="en-GB" sz="800" dirty="0">
                        <a:effectLst/>
                        <a:latin typeface="Calibri"/>
                        <a:ea typeface="Times New Roman"/>
                        <a:cs typeface="Times New Roman"/>
                      </a:endParaRPr>
                    </a:p>
                  </a:txBody>
                  <a:tcPr marL="46853" marR="46853" marT="0" marB="0"/>
                </a:tc>
                <a:tc>
                  <a:txBody>
                    <a:bodyPr/>
                    <a:lstStyle/>
                    <a:p>
                      <a:pPr>
                        <a:lnSpc>
                          <a:spcPct val="115000"/>
                        </a:lnSpc>
                        <a:spcAft>
                          <a:spcPts val="0"/>
                        </a:spcAft>
                      </a:pPr>
                      <a:r>
                        <a:rPr lang="en-GB" sz="1000" dirty="0">
                          <a:effectLst/>
                        </a:rPr>
                        <a:t>Sharing resources with others – the school’s resources for the benefit of the wider community and the community’s resources for the benefit of learners in the school</a:t>
                      </a:r>
                      <a:endParaRPr lang="en-GB" sz="800" dirty="0">
                        <a:effectLst/>
                        <a:latin typeface="Calibri"/>
                        <a:ea typeface="Times New Roman"/>
                        <a:cs typeface="Times New Roman"/>
                      </a:endParaRPr>
                    </a:p>
                  </a:txBody>
                  <a:tcPr marL="46853" marR="46853" marT="0" marB="0"/>
                </a:tc>
              </a:tr>
              <a:tr h="335256">
                <a:tc>
                  <a:txBody>
                    <a:bodyPr/>
                    <a:lstStyle/>
                    <a:p>
                      <a:pPr>
                        <a:lnSpc>
                          <a:spcPct val="115000"/>
                        </a:lnSpc>
                        <a:spcAft>
                          <a:spcPts val="0"/>
                        </a:spcAft>
                      </a:pPr>
                      <a:r>
                        <a:rPr lang="en-GB" sz="1000" dirty="0">
                          <a:effectLst/>
                        </a:rPr>
                        <a:t>Ensuring staff perform to a high standard of competence</a:t>
                      </a:r>
                      <a:endParaRPr lang="en-GB" sz="800" dirty="0">
                        <a:effectLst/>
                        <a:latin typeface="Calibri"/>
                        <a:ea typeface="Times New Roman"/>
                        <a:cs typeface="Times New Roman"/>
                      </a:endParaRPr>
                    </a:p>
                  </a:txBody>
                  <a:tcPr marL="46853" marR="46853" marT="0" marB="0"/>
                </a:tc>
                <a:tc>
                  <a:txBody>
                    <a:bodyPr/>
                    <a:lstStyle/>
                    <a:p>
                      <a:pPr>
                        <a:lnSpc>
                          <a:spcPct val="115000"/>
                        </a:lnSpc>
                        <a:spcAft>
                          <a:spcPts val="0"/>
                        </a:spcAft>
                      </a:pPr>
                      <a:r>
                        <a:rPr lang="en-GB" sz="1000" dirty="0">
                          <a:effectLst/>
                        </a:rPr>
                        <a:t>Enthuse and empower staff so that they identify innovation and take the initiative</a:t>
                      </a:r>
                      <a:endParaRPr lang="en-GB" sz="800" dirty="0">
                        <a:effectLst/>
                        <a:latin typeface="Calibri"/>
                        <a:ea typeface="Times New Roman"/>
                        <a:cs typeface="Times New Roman"/>
                      </a:endParaRPr>
                    </a:p>
                  </a:txBody>
                  <a:tcPr marL="46853" marR="46853" marT="0" marB="0"/>
                </a:tc>
              </a:tr>
              <a:tr h="670513">
                <a:tc>
                  <a:txBody>
                    <a:bodyPr/>
                    <a:lstStyle/>
                    <a:p>
                      <a:pPr>
                        <a:lnSpc>
                          <a:spcPct val="115000"/>
                        </a:lnSpc>
                        <a:spcAft>
                          <a:spcPts val="0"/>
                        </a:spcAft>
                      </a:pPr>
                      <a:r>
                        <a:rPr lang="en-GB" sz="1000" dirty="0">
                          <a:effectLst/>
                        </a:rPr>
                        <a:t>Manage resources efficiently and effectively </a:t>
                      </a:r>
                      <a:endParaRPr lang="en-GB" sz="800" dirty="0">
                        <a:effectLst/>
                        <a:latin typeface="Calibri"/>
                        <a:ea typeface="Times New Roman"/>
                        <a:cs typeface="Times New Roman"/>
                      </a:endParaRPr>
                    </a:p>
                  </a:txBody>
                  <a:tcPr marL="46853" marR="46853" marT="0" marB="0"/>
                </a:tc>
                <a:tc>
                  <a:txBody>
                    <a:bodyPr/>
                    <a:lstStyle/>
                    <a:p>
                      <a:pPr>
                        <a:lnSpc>
                          <a:spcPct val="115000"/>
                        </a:lnSpc>
                        <a:spcAft>
                          <a:spcPts val="0"/>
                        </a:spcAft>
                      </a:pPr>
                      <a:r>
                        <a:rPr lang="en-GB" sz="1000" dirty="0">
                          <a:effectLst/>
                        </a:rPr>
                        <a:t>Lever in additional resources from others e.g. linking budgets, business sponsorship, volunteers from the community</a:t>
                      </a:r>
                      <a:endParaRPr lang="en-GB" sz="800" dirty="0">
                        <a:effectLst/>
                        <a:latin typeface="Calibri"/>
                        <a:ea typeface="Times New Roman"/>
                        <a:cs typeface="Times New Roman"/>
                      </a:endParaRPr>
                    </a:p>
                  </a:txBody>
                  <a:tcPr marL="46853" marR="46853" marT="0" marB="0"/>
                </a:tc>
              </a:tr>
              <a:tr h="167628">
                <a:tc>
                  <a:txBody>
                    <a:bodyPr/>
                    <a:lstStyle/>
                    <a:p>
                      <a:pPr>
                        <a:lnSpc>
                          <a:spcPct val="115000"/>
                        </a:lnSpc>
                        <a:spcAft>
                          <a:spcPts val="0"/>
                        </a:spcAft>
                      </a:pPr>
                      <a:r>
                        <a:rPr lang="en-GB" sz="1000" dirty="0">
                          <a:effectLst/>
                        </a:rPr>
                        <a:t>Monitor work</a:t>
                      </a:r>
                      <a:endParaRPr lang="en-GB" sz="800" dirty="0">
                        <a:effectLst/>
                        <a:latin typeface="Calibri"/>
                        <a:ea typeface="Times New Roman"/>
                        <a:cs typeface="Times New Roman"/>
                      </a:endParaRPr>
                    </a:p>
                  </a:txBody>
                  <a:tcPr marL="46853" marR="46853" marT="0" marB="0"/>
                </a:tc>
                <a:tc>
                  <a:txBody>
                    <a:bodyPr/>
                    <a:lstStyle/>
                    <a:p>
                      <a:pPr>
                        <a:lnSpc>
                          <a:spcPct val="115000"/>
                        </a:lnSpc>
                        <a:spcAft>
                          <a:spcPts val="0"/>
                        </a:spcAft>
                      </a:pPr>
                      <a:r>
                        <a:rPr lang="en-GB" sz="1000" dirty="0">
                          <a:effectLst/>
                        </a:rPr>
                        <a:t>Monitor and evaluate work</a:t>
                      </a:r>
                      <a:endParaRPr lang="en-GB" sz="800" dirty="0">
                        <a:effectLst/>
                        <a:latin typeface="Calibri"/>
                        <a:ea typeface="Times New Roman"/>
                        <a:cs typeface="Times New Roman"/>
                      </a:endParaRPr>
                    </a:p>
                  </a:txBody>
                  <a:tcPr marL="46853" marR="46853" marT="0" marB="0"/>
                </a:tc>
              </a:tr>
              <a:tr h="335256">
                <a:tc>
                  <a:txBody>
                    <a:bodyPr/>
                    <a:lstStyle/>
                    <a:p>
                      <a:pPr>
                        <a:lnSpc>
                          <a:spcPct val="115000"/>
                        </a:lnSpc>
                        <a:spcAft>
                          <a:spcPts val="0"/>
                        </a:spcAft>
                      </a:pPr>
                      <a:r>
                        <a:rPr lang="en-GB" sz="1000" dirty="0">
                          <a:effectLst/>
                        </a:rPr>
                        <a:t>Report to the authorities and parents on achievements</a:t>
                      </a:r>
                      <a:endParaRPr lang="en-GB" sz="800" dirty="0">
                        <a:effectLst/>
                        <a:latin typeface="Calibri"/>
                        <a:ea typeface="Times New Roman"/>
                        <a:cs typeface="Times New Roman"/>
                      </a:endParaRPr>
                    </a:p>
                  </a:txBody>
                  <a:tcPr marL="46853" marR="46853" marT="0" marB="0"/>
                </a:tc>
                <a:tc>
                  <a:txBody>
                    <a:bodyPr/>
                    <a:lstStyle/>
                    <a:p>
                      <a:pPr>
                        <a:lnSpc>
                          <a:spcPct val="115000"/>
                        </a:lnSpc>
                        <a:spcAft>
                          <a:spcPts val="0"/>
                        </a:spcAft>
                      </a:pPr>
                      <a:r>
                        <a:rPr lang="en-GB" sz="1000" dirty="0">
                          <a:effectLst/>
                        </a:rPr>
                        <a:t>Share goals with others and celebrate successes and learn from failures</a:t>
                      </a:r>
                      <a:endParaRPr lang="en-GB" sz="800" dirty="0">
                        <a:effectLst/>
                        <a:latin typeface="Calibri"/>
                        <a:ea typeface="Times New Roman"/>
                        <a:cs typeface="Times New Roman"/>
                      </a:endParaRPr>
                    </a:p>
                  </a:txBody>
                  <a:tcPr marL="46853" marR="46853" marT="0" marB="0"/>
                </a:tc>
              </a:tr>
              <a:tr h="167628">
                <a:tc>
                  <a:txBody>
                    <a:bodyPr/>
                    <a:lstStyle/>
                    <a:p>
                      <a:pPr>
                        <a:lnSpc>
                          <a:spcPct val="115000"/>
                        </a:lnSpc>
                        <a:spcAft>
                          <a:spcPts val="0"/>
                        </a:spcAft>
                      </a:pPr>
                      <a:r>
                        <a:rPr lang="en-GB" sz="1000" dirty="0">
                          <a:effectLst/>
                        </a:rPr>
                        <a:t> </a:t>
                      </a:r>
                      <a:endParaRPr lang="en-GB" sz="800" dirty="0">
                        <a:effectLst/>
                        <a:latin typeface="Calibri"/>
                        <a:ea typeface="Times New Roman"/>
                        <a:cs typeface="Times New Roman"/>
                      </a:endParaRPr>
                    </a:p>
                  </a:txBody>
                  <a:tcPr marL="46853" marR="46853" marT="0" marB="0"/>
                </a:tc>
                <a:tc>
                  <a:txBody>
                    <a:bodyPr/>
                    <a:lstStyle/>
                    <a:p>
                      <a:pPr>
                        <a:lnSpc>
                          <a:spcPct val="115000"/>
                        </a:lnSpc>
                        <a:spcAft>
                          <a:spcPts val="0"/>
                        </a:spcAft>
                      </a:pPr>
                      <a:r>
                        <a:rPr lang="en-GB" sz="1000" dirty="0">
                          <a:effectLst/>
                        </a:rPr>
                        <a:t> </a:t>
                      </a:r>
                      <a:endParaRPr lang="en-GB" sz="800" dirty="0">
                        <a:effectLst/>
                        <a:latin typeface="Calibri"/>
                        <a:ea typeface="Times New Roman"/>
                        <a:cs typeface="Times New Roman"/>
                      </a:endParaRPr>
                    </a:p>
                  </a:txBody>
                  <a:tcPr marL="46853" marR="46853" marT="0" marB="0"/>
                </a:tc>
              </a:tr>
            </a:tbl>
          </a:graphicData>
        </a:graphic>
      </p:graphicFrame>
      <p:sp>
        <p:nvSpPr>
          <p:cNvPr id="7" name="Slide Number Placeholder 6"/>
          <p:cNvSpPr>
            <a:spLocks noGrp="1"/>
          </p:cNvSpPr>
          <p:nvPr>
            <p:ph type="sldNum" sz="quarter" idx="12"/>
          </p:nvPr>
        </p:nvSpPr>
        <p:spPr/>
        <p:txBody>
          <a:bodyPr/>
          <a:lstStyle/>
          <a:p>
            <a:fld id="{D04F1B8D-FD87-4F00-A5BF-7843176559D5}" type="slidenum">
              <a:rPr lang="en-GB" smtClean="0"/>
              <a:pPr/>
              <a:t>9</a:t>
            </a:fld>
            <a:endParaRPr lang="en-GB" dirty="0"/>
          </a:p>
        </p:txBody>
      </p:sp>
      <p:pic>
        <p:nvPicPr>
          <p:cNvPr id="9" name="Picture 8" descr="ICECS masthead on white.jpg"/>
          <p:cNvPicPr>
            <a:picLocks noChangeAspect="1"/>
          </p:cNvPicPr>
          <p:nvPr/>
        </p:nvPicPr>
        <p:blipFill>
          <a:blip r:embed="rId2" cstate="print"/>
          <a:stretch>
            <a:fillRect/>
          </a:stretch>
        </p:blipFill>
        <p:spPr>
          <a:xfrm>
            <a:off x="4929190" y="5929330"/>
            <a:ext cx="3979718" cy="574924"/>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295</TotalTime>
  <Words>2056</Words>
  <Application>Microsoft Office PowerPoint</Application>
  <PresentationFormat>On-screen Show (4:3)</PresentationFormat>
  <Paragraphs>229</Paragraphs>
  <Slides>14</Slides>
  <Notes>9</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Community Schools- a summary</vt:lpstr>
      <vt:lpstr>International Centre of Excellence for Community Schools</vt:lpstr>
      <vt:lpstr>Community Schools around the world</vt:lpstr>
      <vt:lpstr>Definitions</vt:lpstr>
      <vt:lpstr>International Quality Standards</vt:lpstr>
      <vt:lpstr>Implications for Policy</vt:lpstr>
      <vt:lpstr>Implications for strategic planning</vt:lpstr>
      <vt:lpstr>Implications for training</vt:lpstr>
      <vt:lpstr>Leadership</vt:lpstr>
      <vt:lpstr>Leadership training</vt:lpstr>
      <vt:lpstr>Classroom teacher training</vt:lpstr>
      <vt:lpstr>Community School Support Staff and volunteer training</vt:lpstr>
      <vt:lpstr>The need for research</vt:lpstr>
      <vt:lpstr>Contact details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Linking health, equity and sustainability in schools</dc:title>
  <dc:creator>Chris</dc:creator>
  <cp:lastModifiedBy>Chris</cp:lastModifiedBy>
  <cp:revision>13</cp:revision>
  <dcterms:created xsi:type="dcterms:W3CDTF">2010-06-16T10:24:04Z</dcterms:created>
  <dcterms:modified xsi:type="dcterms:W3CDTF">2011-05-12T16:10:47Z</dcterms:modified>
</cp:coreProperties>
</file>