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4"/>
  </p:notesMasterIdLst>
  <p:sldIdLst>
    <p:sldId id="308" r:id="rId2"/>
    <p:sldId id="311" r:id="rId3"/>
    <p:sldId id="309" r:id="rId4"/>
    <p:sldId id="312" r:id="rId5"/>
    <p:sldId id="310" r:id="rId6"/>
    <p:sldId id="313" r:id="rId7"/>
    <p:sldId id="278" r:id="rId8"/>
    <p:sldId id="317" r:id="rId9"/>
    <p:sldId id="318" r:id="rId10"/>
    <p:sldId id="280" r:id="rId11"/>
    <p:sldId id="305" r:id="rId12"/>
    <p:sldId id="306" r:id="rId13"/>
    <p:sldId id="314" r:id="rId14"/>
    <p:sldId id="315" r:id="rId15"/>
    <p:sldId id="319" r:id="rId16"/>
    <p:sldId id="321" r:id="rId17"/>
    <p:sldId id="320" r:id="rId18"/>
    <p:sldId id="257" r:id="rId19"/>
    <p:sldId id="279" r:id="rId20"/>
    <p:sldId id="258" r:id="rId21"/>
    <p:sldId id="283" r:id="rId22"/>
    <p:sldId id="282" r:id="rId23"/>
    <p:sldId id="285" r:id="rId24"/>
    <p:sldId id="284" r:id="rId25"/>
    <p:sldId id="277" r:id="rId26"/>
    <p:sldId id="288" r:id="rId27"/>
    <p:sldId id="289" r:id="rId28"/>
    <p:sldId id="286" r:id="rId29"/>
    <p:sldId id="287" r:id="rId30"/>
    <p:sldId id="275" r:id="rId31"/>
    <p:sldId id="299" r:id="rId32"/>
    <p:sldId id="300" r:id="rId33"/>
    <p:sldId id="301" r:id="rId34"/>
    <p:sldId id="302" r:id="rId35"/>
    <p:sldId id="304" r:id="rId36"/>
    <p:sldId id="271" r:id="rId37"/>
    <p:sldId id="322" r:id="rId38"/>
    <p:sldId id="324" r:id="rId39"/>
    <p:sldId id="325" r:id="rId40"/>
    <p:sldId id="326" r:id="rId41"/>
    <p:sldId id="327" r:id="rId42"/>
    <p:sldId id="307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CC00"/>
    <a:srgbClr val="CCFFFF"/>
    <a:srgbClr val="FFFFCC"/>
    <a:srgbClr val="FF99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63" autoAdjust="0"/>
    <p:restoredTop sz="94575" autoAdjust="0"/>
  </p:normalViewPr>
  <p:slideViewPr>
    <p:cSldViewPr>
      <p:cViewPr>
        <p:scale>
          <a:sx n="71" d="100"/>
          <a:sy n="71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A3999-5A99-485B-892A-EE49B885B1A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F9197-0751-4A58-9315-600F4080A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32791-F29D-4BCE-8319-C3503D0281A4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3F9408C-6537-48A9-9EAD-8B32A1C90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B2372-11CB-40CF-B47D-011CCF65C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F5D15-5984-421F-8BFE-0A5A30FE2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F38C-20C7-48EF-AFFB-BC4F656F3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5B717-9D46-44DC-AE77-727E6581B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3FEF-44E9-4424-8BEC-453DF1973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0243-39FD-4B21-A087-7DF964CC7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966BC-3994-4F7F-B176-D80E22C816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AB812-9B05-4A52-90D1-707C3A43B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7833-A8A9-41D7-9DF3-C39DE52CD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E4565-086D-4114-AB03-4E546A755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DD6212-197A-454A-AE39-09E334460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000132"/>
          </a:xfrm>
        </p:spPr>
        <p:txBody>
          <a:bodyPr/>
          <a:lstStyle/>
          <a:p>
            <a:r>
              <a:rPr lang="uk-UA" sz="5400" dirty="0" smtClean="0">
                <a:latin typeface="Bookman Old Style" pitchFamily="18" charset="0"/>
              </a:rPr>
              <a:t>Вас вітає Запоріжжя! </a:t>
            </a:r>
            <a:endParaRPr lang="ru-RU" sz="5400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500438"/>
            <a:ext cx="6858048" cy="642942"/>
          </a:xfrm>
        </p:spPr>
        <p:txBody>
          <a:bodyPr/>
          <a:lstStyle/>
          <a:p>
            <a:r>
              <a:rPr lang="uk-UA" sz="4000" b="1" i="1" dirty="0" smtClean="0">
                <a:latin typeface="Bookman Old Style" pitchFamily="18" charset="0"/>
              </a:rPr>
              <a:t>Від проекту </a:t>
            </a:r>
          </a:p>
          <a:p>
            <a:r>
              <a:rPr lang="uk-UA" sz="4000" b="1" i="1" dirty="0" smtClean="0">
                <a:latin typeface="Bookman Old Style" pitchFamily="18" charset="0"/>
              </a:rPr>
              <a:t>до проекту…</a:t>
            </a:r>
            <a:endParaRPr lang="ru-RU" sz="4000" b="1" i="1" dirty="0">
              <a:latin typeface="Bookman Old Style" pitchFamily="18" charset="0"/>
            </a:endParaRPr>
          </a:p>
        </p:txBody>
      </p:sp>
      <p:pic>
        <p:nvPicPr>
          <p:cNvPr id="4" name="Picture 2" descr="C:\Documents and Settings\User\Рабочий стол\сайт 19.01.17\ЮНИСЕФ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286388"/>
            <a:ext cx="5720128" cy="1000132"/>
          </a:xfrm>
          <a:prstGeom prst="roundRect">
            <a:avLst/>
          </a:prstGeom>
          <a:noFill/>
        </p:spPr>
      </p:pic>
      <p:pic>
        <p:nvPicPr>
          <p:cNvPr id="5" name="Picture 2" descr="Картинки по запросу юнисеф ВЧИМОСЯ ЖИТИ РАЗОМ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1428736"/>
            <a:ext cx="5572972" cy="140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571876"/>
            <a:ext cx="2062635" cy="1358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ocy;&amp;ncy; &amp;ucy;&amp;kcy;&amp;rcy;&amp;acy;&amp;yicy;&amp;ncy;&amp;icy;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876"/>
            <a:ext cx="1585302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933055"/>
            <a:ext cx="3646224" cy="273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952816"/>
            <a:ext cx="3673566" cy="271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980728"/>
            <a:ext cx="4587602" cy="274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050" y="357166"/>
            <a:ext cx="90909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Садочок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прост</a:t>
            </a:r>
            <a:r>
              <a:rPr lang="uk-UA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дружній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дитини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4282" y="0"/>
            <a:ext cx="8929718" cy="571500"/>
          </a:xfrm>
        </p:spPr>
        <p:txBody>
          <a:bodyPr>
            <a:noAutofit/>
          </a:bodyPr>
          <a:lstStyle/>
          <a:p>
            <a:pPr algn="ctr"/>
            <a:r>
              <a:rPr lang="uk-UA" sz="2800" dirty="0" err="1" smtClean="0">
                <a:solidFill>
                  <a:srgbClr val="C00000"/>
                </a:solidFill>
              </a:rPr>
              <a:t>“Ранкові</a:t>
            </a:r>
            <a:r>
              <a:rPr lang="uk-UA" sz="2800" dirty="0" smtClean="0">
                <a:solidFill>
                  <a:srgbClr val="C00000"/>
                </a:solidFill>
              </a:rPr>
              <a:t> </a:t>
            </a:r>
            <a:r>
              <a:rPr lang="uk-UA" sz="2800" dirty="0" err="1" smtClean="0">
                <a:solidFill>
                  <a:srgbClr val="C00000"/>
                </a:solidFill>
              </a:rPr>
              <a:t>зустрічі”</a:t>
            </a:r>
            <a:r>
              <a:rPr lang="uk-UA" sz="2800" dirty="0" smtClean="0">
                <a:solidFill>
                  <a:srgbClr val="C00000"/>
                </a:solidFill>
              </a:rPr>
              <a:t> </a:t>
            </a:r>
            <a:r>
              <a:rPr lang="uk-UA" sz="2400" dirty="0" smtClean="0">
                <a:solidFill>
                  <a:srgbClr val="C00000"/>
                </a:solidFill>
              </a:rPr>
              <a:t>в ДНЗ №37 </a:t>
            </a:r>
            <a:r>
              <a:rPr lang="uk-UA" sz="2400" dirty="0" err="1" smtClean="0">
                <a:solidFill>
                  <a:srgbClr val="C00000"/>
                </a:solidFill>
              </a:rPr>
              <a:t>“Пізнайко”</a:t>
            </a:r>
            <a:r>
              <a:rPr lang="uk-UA" sz="2400" dirty="0" smtClean="0">
                <a:solidFill>
                  <a:srgbClr val="C00000"/>
                </a:solidFill>
              </a:rPr>
              <a:t> м. Бердянськ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DnxQmBxCI1k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488" y="3714752"/>
            <a:ext cx="3462338" cy="2857520"/>
          </a:xfrm>
        </p:spPr>
      </p:pic>
      <p:pic>
        <p:nvPicPr>
          <p:cNvPr id="2050" name="Picture 2" descr="https://pp.userapi.com/c638127/v638127413/2d8c3/XoxBc1J4-X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642918"/>
            <a:ext cx="2584446" cy="3000396"/>
          </a:xfrm>
          <a:prstGeom prst="rect">
            <a:avLst/>
          </a:prstGeom>
          <a:noFill/>
        </p:spPr>
      </p:pic>
      <p:pic>
        <p:nvPicPr>
          <p:cNvPr id="2" name="Picture 2" descr="https://pp.userapi.com/c638127/v638127413/2d94b/MdJPTjLRBB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642918"/>
            <a:ext cx="3571868" cy="2928958"/>
          </a:xfrm>
          <a:prstGeom prst="rect">
            <a:avLst/>
          </a:prstGeom>
          <a:noFill/>
        </p:spPr>
      </p:pic>
      <p:pic>
        <p:nvPicPr>
          <p:cNvPr id="2052" name="Picture 4" descr="https://pp.userapi.com/c638127/v638127413/2d972/cDNlNLW8Ap0.jpg"/>
          <p:cNvPicPr>
            <a:picLocks noChangeAspect="1" noChangeArrowheads="1"/>
          </p:cNvPicPr>
          <p:nvPr/>
        </p:nvPicPr>
        <p:blipFill>
          <a:blip r:embed="rId5" cstate="print"/>
          <a:srcRect l="4348"/>
          <a:stretch>
            <a:fillRect/>
          </a:stretch>
        </p:blipFill>
        <p:spPr bwMode="auto">
          <a:xfrm>
            <a:off x="6000760" y="3714752"/>
            <a:ext cx="3143240" cy="2857520"/>
          </a:xfrm>
          <a:prstGeom prst="rect">
            <a:avLst/>
          </a:prstGeom>
          <a:noFill/>
        </p:spPr>
      </p:pic>
      <p:pic>
        <p:nvPicPr>
          <p:cNvPr id="2054" name="Picture 6" descr="https://pp.userapi.com/c638127/v638127413/2d955/9Iyf24gyV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2918"/>
            <a:ext cx="2857456" cy="3015186"/>
          </a:xfrm>
          <a:prstGeom prst="rect">
            <a:avLst/>
          </a:prstGeom>
          <a:noFill/>
        </p:spPr>
      </p:pic>
      <p:pic>
        <p:nvPicPr>
          <p:cNvPr id="2056" name="Picture 8" descr="https://pp.userapi.com/c638127/v638127413/2d9a3/KTjDE00ViG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14752"/>
            <a:ext cx="3357554" cy="2904773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Autofit/>
          </a:bodyPr>
          <a:lstStyle/>
          <a:p>
            <a:pPr algn="ctr"/>
            <a:r>
              <a:rPr lang="uk-UA" sz="3200" dirty="0" err="1" smtClean="0">
                <a:solidFill>
                  <a:srgbClr val="C00000"/>
                </a:solidFill>
              </a:rPr>
              <a:t>“Лялька</a:t>
            </a:r>
            <a:r>
              <a:rPr lang="uk-UA" sz="3200" dirty="0" smtClean="0">
                <a:solidFill>
                  <a:srgbClr val="C00000"/>
                </a:solidFill>
              </a:rPr>
              <a:t> – як </a:t>
            </a:r>
            <a:r>
              <a:rPr lang="uk-UA" sz="3200" dirty="0" err="1" smtClean="0">
                <a:solidFill>
                  <a:srgbClr val="C00000"/>
                </a:solidFill>
              </a:rPr>
              <a:t>персона”</a:t>
            </a:r>
            <a:r>
              <a:rPr lang="uk-UA" sz="3200" dirty="0" smtClean="0">
                <a:solidFill>
                  <a:srgbClr val="C00000"/>
                </a:solidFill>
              </a:rPr>
              <a:t> </a:t>
            </a:r>
            <a:br>
              <a:rPr lang="uk-UA" sz="3200" dirty="0" smtClean="0">
                <a:solidFill>
                  <a:srgbClr val="C00000"/>
                </a:solidFill>
              </a:rPr>
            </a:br>
            <a:r>
              <a:rPr lang="uk-UA" sz="3200" dirty="0" smtClean="0">
                <a:solidFill>
                  <a:srgbClr val="C00000"/>
                </a:solidFill>
              </a:rPr>
              <a:t>в ДНЗ №37 </a:t>
            </a:r>
            <a:r>
              <a:rPr lang="uk-UA" sz="3200" dirty="0" err="1" smtClean="0">
                <a:solidFill>
                  <a:srgbClr val="C00000"/>
                </a:solidFill>
              </a:rPr>
              <a:t>“Пізнайко”</a:t>
            </a:r>
            <a:r>
              <a:rPr lang="uk-UA" sz="3200" dirty="0" smtClean="0">
                <a:solidFill>
                  <a:srgbClr val="C00000"/>
                </a:solidFill>
              </a:rPr>
              <a:t> м. Бердянськ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s://pp.userapi.com/c604726/v604726615/47bdc/C4WCGnLFsn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3929066"/>
            <a:ext cx="3714776" cy="2804949"/>
          </a:xfrm>
          <a:prstGeom prst="rect">
            <a:avLst/>
          </a:prstGeom>
          <a:noFill/>
        </p:spPr>
      </p:pic>
      <p:pic>
        <p:nvPicPr>
          <p:cNvPr id="1026" name="Picture 2" descr="https://pp.userapi.com/c638127/v638127413/2d89b/2oyRpu32i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1583" y="1071546"/>
            <a:ext cx="3452417" cy="2654338"/>
          </a:xfrm>
          <a:prstGeom prst="rect">
            <a:avLst/>
          </a:prstGeom>
          <a:noFill/>
        </p:spPr>
      </p:pic>
      <p:pic>
        <p:nvPicPr>
          <p:cNvPr id="3" name="Picture 2" descr="https://pp.userapi.com/c638127/v638127413/2d95e/97lxnxiF6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3500430" cy="257176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3929066"/>
            <a:ext cx="3500430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https://pp.userapi.com/c604726/v604726615/47c7b/INA3BdASrh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428868"/>
            <a:ext cx="3286148" cy="2286016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313"/>
            <a:ext cx="8858312" cy="1142985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Bookman Old Style" pitchFamily="18" charset="0"/>
              </a:rPr>
              <a:t>Центр 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розвитку дитини </a:t>
            </a: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“Лазурний”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м. Запоріжжя.  </a:t>
            </a: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“Ранкові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зустрічі”</a:t>
            </a:r>
            <a:endParaRPr lang="uk-UA" sz="3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DSC099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3786214" cy="2839661"/>
          </a:xfrm>
          <a:prstGeom prst="roundRect">
            <a:avLst/>
          </a:prstGeom>
        </p:spPr>
      </p:pic>
      <p:pic>
        <p:nvPicPr>
          <p:cNvPr id="6" name="Содержимое 3" descr="P4070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1571612"/>
            <a:ext cx="3811592" cy="285869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5" descr="P4070982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14612" y="4143380"/>
            <a:ext cx="3429024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313"/>
            <a:ext cx="8786874" cy="857233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Bookman Old Style" pitchFamily="18" charset="0"/>
              </a:rPr>
              <a:t>Центр розвитку дитини  </a:t>
            </a:r>
            <a:r>
              <a:rPr lang="uk-UA" sz="3200" dirty="0" err="1" smtClean="0">
                <a:solidFill>
                  <a:srgbClr val="C00000"/>
                </a:solidFill>
                <a:latin typeface="Bookman Old Style" pitchFamily="18" charset="0"/>
              </a:rPr>
              <a:t>“Лазурний”</a:t>
            </a:r>
            <a:r>
              <a:rPr lang="uk-UA" sz="3200" dirty="0" smtClean="0">
                <a:solidFill>
                  <a:srgbClr val="C00000"/>
                </a:solidFill>
                <a:latin typeface="Bookman Old Style" pitchFamily="18" charset="0"/>
              </a:rPr>
              <a:t> – Лялька-персона</a:t>
            </a:r>
            <a:endParaRPr lang="ru-RU" sz="32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P4070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3643338" cy="2732504"/>
          </a:xfrm>
          <a:prstGeom prst="roundRect">
            <a:avLst/>
          </a:prstGeom>
        </p:spPr>
      </p:pic>
      <p:pic>
        <p:nvPicPr>
          <p:cNvPr id="6" name="Содержимое 7" descr="DSC09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6314" y="1071546"/>
            <a:ext cx="3571900" cy="26789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9" descr="P4070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86050" y="3571876"/>
            <a:ext cx="3905278" cy="29289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313"/>
            <a:ext cx="8658255" cy="1071547"/>
          </a:xfrm>
        </p:spPr>
        <p:txBody>
          <a:bodyPr/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КДНЗ №7 </a:t>
            </a: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“Теремок”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 м. </a:t>
            </a: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Дніпрорудне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“Ранкові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uk-UA" sz="3600" dirty="0" err="1" smtClean="0">
                <a:solidFill>
                  <a:srgbClr val="C00000"/>
                </a:solidFill>
                <a:latin typeface="Bookman Old Style" pitchFamily="18" charset="0"/>
              </a:rPr>
              <a:t>зустрічі”</a:t>
            </a:r>
            <a:endParaRPr lang="ru-RU" sz="3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100_6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201" r="5915"/>
          <a:stretch>
            <a:fillRect/>
          </a:stretch>
        </p:blipFill>
        <p:spPr>
          <a:xfrm>
            <a:off x="642910" y="1785926"/>
            <a:ext cx="3447819" cy="4143404"/>
          </a:xfrm>
          <a:prstGeom prst="roundRect">
            <a:avLst/>
          </a:prstGeom>
        </p:spPr>
      </p:pic>
      <p:pic>
        <p:nvPicPr>
          <p:cNvPr id="5" name="Содержимое 3" descr="20170320_084042.jpg"/>
          <p:cNvPicPr>
            <a:picLocks noChangeAspect="1"/>
          </p:cNvPicPr>
          <p:nvPr/>
        </p:nvPicPr>
        <p:blipFill>
          <a:blip r:embed="rId3" cstate="print"/>
          <a:srcRect l="3168" r="6988"/>
          <a:stretch>
            <a:fillRect/>
          </a:stretch>
        </p:blipFill>
        <p:spPr bwMode="auto">
          <a:xfrm>
            <a:off x="4500562" y="3929066"/>
            <a:ext cx="4179028" cy="26164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100_59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57752" y="1214422"/>
            <a:ext cx="3460758" cy="25955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20170403_104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1" y="3143248"/>
            <a:ext cx="5786478" cy="325489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03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7686" y="214290"/>
            <a:ext cx="4476749" cy="3357562"/>
          </a:xfrm>
          <a:prstGeom prst="roundRect">
            <a:avLst/>
          </a:prstGeom>
        </p:spPr>
      </p:pic>
      <p:pic>
        <p:nvPicPr>
          <p:cNvPr id="8" name="Содержимое 6" descr="IMG_040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214290"/>
            <a:ext cx="3619525" cy="2714644"/>
          </a:xfrm>
          <a:prstGeom prst="roundRect">
            <a:avLst/>
          </a:prstGeom>
        </p:spPr>
      </p:pic>
      <p:pic>
        <p:nvPicPr>
          <p:cNvPr id="9" name="Содержимое 8" descr="100_6136.JPG"/>
          <p:cNvPicPr>
            <a:picLocks noChangeAspect="1"/>
          </p:cNvPicPr>
          <p:nvPr/>
        </p:nvPicPr>
        <p:blipFill>
          <a:blip r:embed="rId5" cstate="print"/>
          <a:srcRect l="8123" t="8708" r="8002"/>
          <a:stretch>
            <a:fillRect/>
          </a:stretch>
        </p:blipFill>
        <p:spPr bwMode="auto">
          <a:xfrm>
            <a:off x="5715008" y="3929066"/>
            <a:ext cx="2928958" cy="230242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86817" cy="1000109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okman Old Style" pitchFamily="18" charset="0"/>
              </a:rPr>
              <a:t>Зустріч з Лялькою-персоною в бомбосховищі </a:t>
            </a:r>
            <a:endParaRPr lang="uk-UA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Содержимое 5" descr="20170403_103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8509059" cy="4786346"/>
          </a:xfrm>
          <a:prstGeom prst="round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3341688"/>
            <a:ext cx="1763712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684213" y="5719763"/>
            <a:ext cx="828198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</a:rPr>
              <a:t>Адреса: </a:t>
            </a:r>
            <a:r>
              <a:rPr lang="ru-RU" sz="2000" b="1" dirty="0">
                <a:solidFill>
                  <a:srgbClr val="0070C0"/>
                </a:solidFill>
                <a:latin typeface="Cambria" pitchFamily="18" charset="0"/>
              </a:rPr>
              <a:t>69002 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</a:rPr>
              <a:t> м. </a:t>
            </a:r>
            <a:r>
              <a:rPr lang="ru-RU" sz="2000" b="1" dirty="0" err="1" smtClean="0">
                <a:solidFill>
                  <a:srgbClr val="0070C0"/>
                </a:solidFill>
                <a:latin typeface="Cambria" pitchFamily="18" charset="0"/>
              </a:rPr>
              <a:t>Запоріжжя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</a:rPr>
              <a:t>,  </a:t>
            </a:r>
            <a:r>
              <a:rPr lang="ru-RU" sz="2000" b="1" dirty="0" err="1" smtClean="0">
                <a:solidFill>
                  <a:srgbClr val="0070C0"/>
                </a:solidFill>
                <a:latin typeface="Cambria" pitchFamily="18" charset="0"/>
              </a:rPr>
              <a:t>вул</a:t>
            </a:r>
            <a:r>
              <a:rPr lang="ru-RU" sz="2000" b="1" dirty="0">
                <a:solidFill>
                  <a:srgbClr val="0070C0"/>
                </a:solidFill>
                <a:latin typeface="Cambria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latin typeface="Cambria" pitchFamily="18" charset="0"/>
              </a:rPr>
              <a:t>Жуковського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</a:rPr>
              <a:t> 85а</a:t>
            </a:r>
            <a:endParaRPr lang="ru-RU" sz="2000" b="1" dirty="0">
              <a:solidFill>
                <a:srgbClr val="0070C0"/>
              </a:solidFill>
              <a:latin typeface="Cambria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sz="2000" b="1" dirty="0">
                <a:solidFill>
                  <a:srgbClr val="0070C0"/>
                </a:solidFill>
                <a:latin typeface="Cambria" pitchFamily="18" charset="0"/>
              </a:rPr>
              <a:t>Телефон (0612) 63 - 97 - 60   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ru-RU" sz="2000" b="1" dirty="0">
              <a:solidFill>
                <a:schemeClr val="folHlink"/>
              </a:solidFill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ru-RU" sz="2000" b="1" dirty="0">
              <a:solidFill>
                <a:schemeClr val="folHlink"/>
              </a:solidFill>
            </a:endParaRPr>
          </a:p>
        </p:txBody>
      </p:sp>
      <p:pic>
        <p:nvPicPr>
          <p:cNvPr id="3077" name="Picture 7" descr="D:\АТТЕСТАЦИЯ\7.створення умов для розвитку дітей\collage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205038"/>
            <a:ext cx="3421063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 descr="D:\фото к имиджу\Фотоколлаж\арттера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204864"/>
            <a:ext cx="3421063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27584" y="188640"/>
            <a:ext cx="81369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i="1" dirty="0" smtClean="0">
                <a:solidFill>
                  <a:srgbClr val="0070C0"/>
                </a:solidFill>
                <a:latin typeface="Cambria" pitchFamily="18" charset="0"/>
              </a:rPr>
              <a:t>Спеціальний дошкільний навчальний заклад</a:t>
            </a:r>
            <a:br>
              <a:rPr lang="uk-UA" b="1" i="1" dirty="0" smtClean="0">
                <a:solidFill>
                  <a:srgbClr val="0070C0"/>
                </a:solidFill>
                <a:latin typeface="Cambria" pitchFamily="18" charset="0"/>
              </a:rPr>
            </a:br>
            <a:r>
              <a:rPr lang="uk-UA" b="1" i="1" dirty="0" smtClean="0">
                <a:solidFill>
                  <a:srgbClr val="0070C0"/>
                </a:solidFill>
                <a:latin typeface="Cambria" pitchFamily="18" charset="0"/>
              </a:rPr>
              <a:t>(дитячий садок) для дітей з порушеннями мовлення та зору№36 </a:t>
            </a:r>
            <a:r>
              <a:rPr lang="uk-UA" b="1" i="1" dirty="0" err="1" smtClean="0">
                <a:solidFill>
                  <a:srgbClr val="0070C0"/>
                </a:solidFill>
                <a:latin typeface="Cambria" pitchFamily="18" charset="0"/>
              </a:rPr>
              <a:t>“Дзвіночок”</a:t>
            </a:r>
            <a:r>
              <a:rPr lang="uk-UA" b="1" i="1" dirty="0" smtClean="0">
                <a:solidFill>
                  <a:srgbClr val="0070C0"/>
                </a:solidFill>
                <a:latin typeface="Cambria" pitchFamily="18" charset="0"/>
              </a:rPr>
              <a:t> Запорізької міської ради </a:t>
            </a:r>
          </a:p>
          <a:p>
            <a:pPr algn="ctr"/>
            <a:r>
              <a:rPr lang="uk-UA" b="1" i="1" dirty="0" smtClean="0">
                <a:solidFill>
                  <a:srgbClr val="0070C0"/>
                </a:solidFill>
                <a:latin typeface="Cambria" pitchFamily="18" charset="0"/>
              </a:rPr>
              <a:t>Запорізької області </a:t>
            </a:r>
            <a:endParaRPr lang="ru-RU" b="1" i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SHFbYq06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648072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Картинки по запросу програма вчимося жити разом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714355"/>
            <a:ext cx="3786214" cy="351576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828342" y="4474997"/>
            <a:ext cx="5779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err="1" smtClean="0">
                <a:solidFill>
                  <a:srgbClr val="6C0000"/>
                </a:solidFill>
              </a:rPr>
              <a:t>Піроженко</a:t>
            </a:r>
            <a:r>
              <a:rPr lang="uk-UA" sz="2000" dirty="0" smtClean="0">
                <a:solidFill>
                  <a:srgbClr val="6C0000"/>
                </a:solidFill>
              </a:rPr>
              <a:t> Тамара Олександрівна, доктор психологічних наук, професор, завідувач лабораторії психології дошкільника Інституту психології імені Г.С.Костюка НАПН України та </a:t>
            </a:r>
            <a:r>
              <a:rPr lang="uk-UA" sz="2000" dirty="0" err="1" smtClean="0">
                <a:solidFill>
                  <a:srgbClr val="6C0000"/>
                </a:solidFill>
              </a:rPr>
              <a:t>Хартман</a:t>
            </a:r>
            <a:r>
              <a:rPr lang="uk-UA" sz="2000" dirty="0" smtClean="0">
                <a:solidFill>
                  <a:srgbClr val="6C0000"/>
                </a:solidFill>
              </a:rPr>
              <a:t> Олена Юріївна, кандидат психологічних наук старшого наукового співробітника цієї ж лабораторії</a:t>
            </a:r>
            <a:r>
              <a:rPr lang="uk-UA" b="1" dirty="0" smtClean="0">
                <a:solidFill>
                  <a:srgbClr val="6C0000"/>
                </a:solidFill>
              </a:rPr>
              <a:t>.</a:t>
            </a:r>
            <a:endParaRPr lang="uk-UA" b="1" dirty="0">
              <a:solidFill>
                <a:srgbClr val="6C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4744" y="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АВТОРИ ПРОГРАМИ</a:t>
            </a:r>
            <a:endParaRPr lang="ru-RU" sz="32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autta.org.ua/files/1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52"/>
            <a:ext cx="2214578" cy="3144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4" descr="http://autta.org.ua/files/%CE%E1%EB%EE%E6%EA%E0%20%CF%EE%F1%EE%E1%E8%E5%20%E2%B3%F5%EE%E2%E0%F2%E5%EB%FF%20%F0%F3%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2189796" cy="31432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071688"/>
            <a:ext cx="8637588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260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33600"/>
            <a:ext cx="3960812" cy="3598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133600"/>
            <a:ext cx="4559300" cy="3598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0034" y="332656"/>
            <a:ext cx="84358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Ляльки-персони в педагогічній практиці </a:t>
            </a:r>
          </a:p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СДНЗ №36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м.Запоріжжя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10904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276" y="483476"/>
            <a:ext cx="7704083" cy="599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ра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204864"/>
            <a:ext cx="2857500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2496621" cy="164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24257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340768"/>
            <a:ext cx="2342508" cy="1674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212976"/>
            <a:ext cx="2524125" cy="116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509120"/>
            <a:ext cx="20955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48616" y="188640"/>
            <a:ext cx="889538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Співпраця з міжнародними  організаціями </a:t>
            </a:r>
          </a:p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 Всеукраїнським фондом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“Крок</a:t>
            </a:r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кроком”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Злата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0"/>
            <a:ext cx="5832648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76290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в проекті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“Лялька</a:t>
            </a:r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як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персона”</a:t>
            </a:r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2636912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(січень – грудень 2016 р)</a:t>
            </a:r>
            <a:endParaRPr lang="ru-RU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Злата\Desktop\AgjZ6Jo87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0728"/>
            <a:ext cx="576064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811095" y="116632"/>
            <a:ext cx="807304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Презентація досвіду впровадження в практику</a:t>
            </a:r>
            <a:b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роботи метода </a:t>
            </a:r>
            <a:r>
              <a:rPr lang="uk-UA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“Лялька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як </a:t>
            </a:r>
            <a:r>
              <a:rPr lang="uk-UA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персона”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56490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Дніпро, грудень 2016 </a:t>
            </a:r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500438"/>
            <a:ext cx="8654355" cy="31686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В 2016-2017 </a:t>
            </a:r>
            <a:r>
              <a:rPr lang="uk-UA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р. ПЕДАГОГІЧНИМ КОЛЕКТИВОМ УЗАГАЛЬНЕНО ДОСВІД РОБОТИ “ВПРОВАДЖЕННЯ МЕТОДУ  “ЛЯЛЬКА ЯК ПЕРСОНА”  </a:t>
            </a:r>
            <a:br>
              <a:rPr lang="uk-UA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</a:br>
            <a:r>
              <a:rPr lang="uk-UA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В ПЕДАГОГІЧНУ ПРАКТИКУ ПЕДАГОГІВ ДОШКІЛЬНОГО ЗАКЛАДУ”</a:t>
            </a:r>
            <a:r>
              <a:rPr lang="uk-UA" sz="29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 </a:t>
            </a:r>
            <a:endParaRPr lang="uk-UA" sz="2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Arial" pitchFamily="34" charset="0"/>
            </a:endParaRPr>
          </a:p>
          <a:p>
            <a:pPr algn="ctr" defTabSz="685800">
              <a:lnSpc>
                <a:spcPct val="110000"/>
              </a:lnSpc>
              <a:defRPr/>
            </a:pP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ДОСВІД РОБОТИ ПРЕДСТАВЛЕНО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НА 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ОБЛАСНІЙ ВИСТАВЦІ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rial" pitchFamily="34" charset="0"/>
              </a:rPr>
              <a:t>“ОСВІТА ЗАПОРІЗЬКОГО КРАЮ - 2017”</a:t>
            </a:r>
            <a:r>
              <a:rPr lang="ru-RU" sz="28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Ресурс: </a:t>
            </a:r>
            <a:r>
              <a:rPr lang="en-GB" sz="28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http://doll-persone.blogspot.com</a:t>
            </a:r>
            <a:endParaRPr lang="ru-RU" sz="2800" b="1" i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28082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620688"/>
            <a:ext cx="5940152" cy="284172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407" y="2386433"/>
            <a:ext cx="8174035" cy="38508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260648"/>
            <a:ext cx="7776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Презентація досвіду впровадження в практику роботи метода </a:t>
            </a:r>
          </a:p>
          <a:p>
            <a:pPr algn="ctr"/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“Лялька</a:t>
            </a:r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як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персона”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7605115" cy="47352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260648"/>
            <a:ext cx="7776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Презентація досвіду впровадження в практику роботи метода </a:t>
            </a:r>
          </a:p>
          <a:p>
            <a:pPr algn="ctr"/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“Лялька</a:t>
            </a:r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як </a:t>
            </a:r>
            <a:r>
              <a:rPr lang="uk-UA" sz="2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персона”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Злата\Desktop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6632"/>
            <a:ext cx="6624736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Злата\Desktop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88" y="116632"/>
            <a:ext cx="6652120" cy="6652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214423"/>
          </a:xfrm>
        </p:spPr>
        <p:txBody>
          <a:bodyPr/>
          <a:lstStyle/>
          <a:p>
            <a:pPr algn="ctr"/>
            <a:r>
              <a:rPr lang="ru-RU" dirty="0" err="1" smtClean="0"/>
              <a:t>Рег</a:t>
            </a:r>
            <a:r>
              <a:rPr lang="uk-UA" dirty="0" smtClean="0"/>
              <a:t>і</a:t>
            </a:r>
            <a:r>
              <a:rPr lang="ru-RU" dirty="0" err="1" smtClean="0"/>
              <a:t>ональні</a:t>
            </a:r>
            <a:r>
              <a:rPr lang="ru-RU" dirty="0" smtClean="0"/>
              <a:t> </a:t>
            </a:r>
            <a:r>
              <a:rPr lang="ru-RU" dirty="0" err="1" smtClean="0"/>
              <a:t>тренери</a:t>
            </a:r>
            <a:r>
              <a:rPr lang="ru-RU" dirty="0" smtClean="0"/>
              <a:t> проекту</a:t>
            </a:r>
            <a:br>
              <a:rPr lang="ru-RU" dirty="0" smtClean="0"/>
            </a:br>
            <a:r>
              <a:rPr lang="ru-RU" dirty="0" smtClean="0"/>
              <a:t>ВЖР</a:t>
            </a:r>
            <a:endParaRPr lang="ru-RU" dirty="0"/>
          </a:p>
        </p:txBody>
      </p:sp>
      <p:pic>
        <p:nvPicPr>
          <p:cNvPr id="4" name="Содержимое 3" descr="14601054_1185245071548123_1401328107669539732_n.jpg"/>
          <p:cNvPicPr>
            <a:picLocks noGrp="1" noChangeAspect="1"/>
          </p:cNvPicPr>
          <p:nvPr>
            <p:ph idx="1"/>
          </p:nvPr>
        </p:nvPicPr>
        <p:blipFill>
          <a:blip r:embed="rId2"/>
          <a:srcRect l="3125" r="10416"/>
          <a:stretch>
            <a:fillRect/>
          </a:stretch>
        </p:blipFill>
        <p:spPr>
          <a:xfrm>
            <a:off x="1071537" y="1500174"/>
            <a:ext cx="7686253" cy="500066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260648"/>
            <a:ext cx="7776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в проекті </a:t>
            </a:r>
            <a:r>
              <a:rPr lang="uk-UA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“Садочок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простір дружній до </a:t>
            </a:r>
            <a:r>
              <a:rPr lang="uk-UA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дитини”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36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“Ранкові</a:t>
            </a:r>
            <a:r>
              <a:rPr lang="uk-UA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6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зустрічі”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DSC00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316469" cy="243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0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293096"/>
            <a:ext cx="4316469" cy="243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0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72816"/>
            <a:ext cx="4316469" cy="243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06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293096"/>
            <a:ext cx="4316469" cy="243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966BC-3994-4F7F-B176-D80E22C8169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Привітання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DSC00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35" y="1340768"/>
            <a:ext cx="8764053" cy="4939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966BC-3994-4F7F-B176-D80E22C8169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Обмін інформацією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DSC00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8" y="1043470"/>
            <a:ext cx="7704854" cy="577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966BC-3994-4F7F-B176-D80E22C8169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Групова ділова гра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DSC00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506" y="1888251"/>
            <a:ext cx="8610982" cy="4853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966BC-3994-4F7F-B176-D80E22C8169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Щоденні новини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DSC00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632848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966BC-3994-4F7F-B176-D80E22C8169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548680"/>
            <a:ext cx="3888432" cy="2191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0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548680"/>
            <a:ext cx="3812413" cy="214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0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509120"/>
            <a:ext cx="3884422" cy="2189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006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4509120"/>
            <a:ext cx="3884420" cy="2189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06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2420888"/>
            <a:ext cx="3243662" cy="243274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966BC-3994-4F7F-B176-D80E22C8169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3" descr="C:\Users\HP\Desktop\ник\Фото33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196752"/>
            <a:ext cx="3672408" cy="48965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2" descr="C:\Users\Наталья\Desktop\P1090719.JPG"/>
          <p:cNvPicPr>
            <a:picLocks noChangeAspect="1" noChangeArrowheads="1"/>
          </p:cNvPicPr>
          <p:nvPr/>
        </p:nvPicPr>
        <p:blipFill>
          <a:blip r:embed="rId3" cstate="print"/>
          <a:srcRect l="9254" r="6970"/>
          <a:stretch>
            <a:fillRect/>
          </a:stretch>
        </p:blipFill>
        <p:spPr bwMode="auto">
          <a:xfrm>
            <a:off x="4788024" y="331463"/>
            <a:ext cx="4104455" cy="367360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4149080"/>
            <a:ext cx="4536504" cy="25567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 результати: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 </a:t>
            </a:r>
            <a:endParaRPr lang="ru-RU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" y="3009900"/>
            <a:ext cx="90582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7400"/>
            <a:ext cx="415766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5338" y="260350"/>
            <a:ext cx="574516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stSnd>
        <p:snd r:embed="rId2" name="_mp3 (4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419_0901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  <p:pic>
        <p:nvPicPr>
          <p:cNvPr id="5" name="Содержимое 3" descr="20170419_090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86116" y="0"/>
            <a:ext cx="4786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500043"/>
            <a:ext cx="2714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/>
              <a:t>Артемко у </a:t>
            </a:r>
            <a:br>
              <a:rPr lang="uk-UA" sz="4000" b="1" dirty="0" smtClean="0"/>
            </a:br>
            <a:r>
              <a:rPr lang="uk-UA" sz="4000" b="1" dirty="0" smtClean="0"/>
              <a:t>дітей</a:t>
            </a:r>
            <a:endParaRPr lang="ru-RU" sz="4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\DSC_4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429684" cy="628654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C00000"/>
                </a:solidFill>
              </a:rPr>
              <a:t>Тренінги: Запоріжжя (листопад)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C:\Documents and Settings\User\Мои документы\Downloads\2016\Вчимося жити разом\Звіт ТОТ Запоріжжя 1-3 листопада\Фото ТОТ 1-3 лист Запоріжжя\DSCN0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12" r="2941" b="13726"/>
          <a:stretch>
            <a:fillRect/>
          </a:stretch>
        </p:blipFill>
        <p:spPr bwMode="auto">
          <a:xfrm>
            <a:off x="357158" y="928670"/>
            <a:ext cx="4500594" cy="3143271"/>
          </a:xfrm>
          <a:prstGeom prst="roundRect">
            <a:avLst/>
          </a:prstGeom>
          <a:noFill/>
        </p:spPr>
      </p:pic>
      <p:pic>
        <p:nvPicPr>
          <p:cNvPr id="17412" name="Picture 4" descr="C:\Documents and Settings\User\Мои документы\Downloads\2016\Вчимося жити разом\Звіт ТОТ Запоріжжя 1-3 листопада\Фото ТОТ 1-3 лист Запоріжжя\DSCN0649.jpg"/>
          <p:cNvPicPr>
            <a:picLocks noChangeAspect="1" noChangeArrowheads="1"/>
          </p:cNvPicPr>
          <p:nvPr/>
        </p:nvPicPr>
        <p:blipFill>
          <a:blip r:embed="rId3" cstate="print"/>
          <a:srcRect l="4918" r="4918" b="12568"/>
          <a:stretch>
            <a:fillRect/>
          </a:stretch>
        </p:blipFill>
        <p:spPr bwMode="auto">
          <a:xfrm>
            <a:off x="4929190" y="3643314"/>
            <a:ext cx="3929090" cy="2857520"/>
          </a:xfrm>
          <a:prstGeom prst="roundRect">
            <a:avLst/>
          </a:prstGeom>
          <a:noFill/>
        </p:spPr>
      </p:pic>
      <p:pic>
        <p:nvPicPr>
          <p:cNvPr id="17413" name="Picture 5" descr="C:\Documents and Settings\User\Мои документы\Downloads\2016\Вчимося жити разом\Звіт ТОТ Запоріжжя 1-3 листопада\Фото ТОТ 1-3 лист Запоріжжя\SAM_4987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r="13725" b="11111"/>
          <a:stretch>
            <a:fillRect/>
          </a:stretch>
        </p:blipFill>
        <p:spPr bwMode="auto">
          <a:xfrm>
            <a:off x="5072066" y="795536"/>
            <a:ext cx="3500462" cy="2704902"/>
          </a:xfrm>
          <a:prstGeom prst="roundRect">
            <a:avLst/>
          </a:prstGeom>
          <a:noFill/>
        </p:spPr>
      </p:pic>
      <p:pic>
        <p:nvPicPr>
          <p:cNvPr id="8" name="Содержимое 5" descr="SAM_5147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11854" r="18859"/>
          <a:stretch>
            <a:fillRect/>
          </a:stretch>
        </p:blipFill>
        <p:spPr>
          <a:xfrm>
            <a:off x="857224" y="4071942"/>
            <a:ext cx="3143272" cy="2560974"/>
          </a:xfrm>
          <a:prstGeom prst="round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ялька персона. сер.дошк. в_к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90818" cy="657227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720" y="857232"/>
            <a:ext cx="8401305" cy="565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4" y="-442913"/>
            <a:ext cx="2596543" cy="265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357299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Дякуємо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 за 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увагу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!</a:t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Bookman Old Style" pitchFamily="18" charset="0"/>
              </a:rPr>
              <a:t>kdo.zp@ukr.net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" name="Picture 4" descr="радуг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User\Рабочий стол\image СПДД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420989"/>
            <a:ext cx="3051181" cy="30084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Проектом охоплено: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857232"/>
            <a:ext cx="7790712" cy="5857916"/>
          </a:xfrm>
        </p:spPr>
        <p:txBody>
          <a:bodyPr>
            <a:normAutofit/>
          </a:bodyPr>
          <a:lstStyle/>
          <a:p>
            <a:r>
              <a:rPr lang="uk-UA" b="1" dirty="0" smtClean="0"/>
              <a:t>120</a:t>
            </a:r>
            <a:r>
              <a:rPr lang="uk-UA" dirty="0" smtClean="0"/>
              <a:t> ДНЗ області (25 відсотків від загальної кількості). Відбір здійснювався відповідно до критеріїв, визначених організаторами проекту.</a:t>
            </a:r>
          </a:p>
          <a:p>
            <a:r>
              <a:rPr lang="uk-UA" dirty="0" smtClean="0"/>
              <a:t>Навчено </a:t>
            </a:r>
            <a:r>
              <a:rPr lang="uk-UA" b="1" dirty="0" smtClean="0"/>
              <a:t>124</a:t>
            </a:r>
            <a:r>
              <a:rPr lang="uk-UA" dirty="0" smtClean="0"/>
              <a:t> педагога (згідно вимоги навчити по 1 вихователю від кожного ДНЗ).</a:t>
            </a:r>
          </a:p>
          <a:p>
            <a:r>
              <a:rPr lang="uk-UA" dirty="0" smtClean="0"/>
              <a:t>В ДНЗ охоплено: </a:t>
            </a:r>
            <a:r>
              <a:rPr lang="ru-RU" b="1" dirty="0" smtClean="0"/>
              <a:t>3611</a:t>
            </a:r>
            <a:r>
              <a:rPr lang="ru-RU" dirty="0" smtClean="0"/>
              <a:t> </a:t>
            </a:r>
            <a:r>
              <a:rPr lang="uk-UA" dirty="0" smtClean="0"/>
              <a:t>дітей</a:t>
            </a:r>
            <a:r>
              <a:rPr lang="ru-RU" dirty="0" smtClean="0"/>
              <a:t> 5-го р.ж.; </a:t>
            </a:r>
            <a:r>
              <a:rPr lang="ru-RU" b="1" dirty="0" smtClean="0"/>
              <a:t>4174</a:t>
            </a:r>
            <a:r>
              <a:rPr lang="ru-RU" dirty="0" smtClean="0"/>
              <a:t> </a:t>
            </a:r>
            <a:r>
              <a:rPr lang="uk-UA" dirty="0" smtClean="0"/>
              <a:t>дітей 6-го </a:t>
            </a:r>
            <a:r>
              <a:rPr lang="uk-UA" dirty="0" err="1" smtClean="0"/>
              <a:t>р.ж</a:t>
            </a:r>
            <a:r>
              <a:rPr lang="uk-UA" dirty="0" smtClean="0"/>
              <a:t>.</a:t>
            </a:r>
          </a:p>
          <a:p>
            <a:r>
              <a:rPr lang="uk-UA" dirty="0" smtClean="0"/>
              <a:t>Всього навчено: </a:t>
            </a:r>
            <a:r>
              <a:rPr lang="ru-RU" b="1" dirty="0" smtClean="0"/>
              <a:t>7785</a:t>
            </a:r>
            <a:r>
              <a:rPr lang="ru-RU" dirty="0" smtClean="0"/>
              <a:t>  </a:t>
            </a:r>
            <a:r>
              <a:rPr lang="ru-RU" dirty="0" err="1" smtClean="0"/>
              <a:t>дітей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142852"/>
            <a:ext cx="6933456" cy="2143140"/>
          </a:xfrm>
        </p:spPr>
        <p:txBody>
          <a:bodyPr>
            <a:noAutofit/>
          </a:bodyPr>
          <a:lstStyle/>
          <a:p>
            <a:pPr algn="ctr"/>
            <a:r>
              <a:rPr lang="uk-UA" sz="2400" u="sng" dirty="0" smtClean="0"/>
              <a:t>Новий проект 2017</a:t>
            </a:r>
            <a:r>
              <a:rPr lang="uk-UA" sz="2400" dirty="0" smtClean="0"/>
              <a:t>: </a:t>
            </a:r>
            <a:br>
              <a:rPr lang="uk-UA" sz="2400" dirty="0" smtClean="0"/>
            </a:br>
            <a:r>
              <a:rPr lang="uk-UA" sz="2400" dirty="0" err="1" smtClean="0"/>
              <a:t>“Садочок</a:t>
            </a:r>
            <a:r>
              <a:rPr lang="uk-UA" sz="2400" dirty="0" smtClean="0"/>
              <a:t> – простір дружній до </a:t>
            </a:r>
            <a:r>
              <a:rPr lang="uk-UA" sz="2400" dirty="0" err="1" smtClean="0"/>
              <a:t>дитини”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(ЮНІСЕФ ; фонд </a:t>
            </a:r>
            <a:r>
              <a:rPr lang="uk-UA" sz="2400" dirty="0" err="1" smtClean="0"/>
              <a:t>“Крок</a:t>
            </a:r>
            <a:r>
              <a:rPr lang="uk-UA" sz="2400" dirty="0" smtClean="0"/>
              <a:t> за </a:t>
            </a:r>
            <a:r>
              <a:rPr lang="uk-UA" sz="2400" dirty="0" err="1" smtClean="0"/>
              <a:t>кроком”</a:t>
            </a:r>
            <a:r>
              <a:rPr lang="uk-UA" sz="2400" dirty="0" smtClean="0"/>
              <a:t>)</a:t>
            </a:r>
            <a:br>
              <a:rPr lang="uk-UA" sz="2400" dirty="0" smtClean="0"/>
            </a:br>
            <a:r>
              <a:rPr lang="uk-UA" sz="2400" dirty="0" smtClean="0"/>
              <a:t> у межах програми «Сприяння соціальній згуртованості та інтеграції внутрішньо переміщених осіб на сході Україні»</a:t>
            </a:r>
            <a:endParaRPr lang="ru-RU" sz="2400" dirty="0"/>
          </a:p>
        </p:txBody>
      </p:sp>
      <p:sp>
        <p:nvSpPr>
          <p:cNvPr id="1026" name="AutoShape 2" descr="https://image.jimcdn.com/app/cms/image/transf/dimension=214x10000:format=png/path/s3ffeb4a5474a5e33/image/i3e23ab70d9796961/version/1484829076/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age.jimcdn.com/app/cms/image/transf/dimension=214x10000:format=png/path/s3ffeb4a5474a5e33/image/i3e23ab70d9796961/version/1484829076/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Documents and Settings\User\Рабочий стол\image СПДД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46041" cy="221455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2465308"/>
            <a:ext cx="9144000" cy="3915966"/>
          </a:xfrm>
          <a:prstGeom prst="roundRect">
            <a:avLst/>
          </a:prstGeom>
          <a:solidFill>
            <a:srgbClr val="78D749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dirty="0" smtClean="0"/>
              <a:t>Проектом охоплено: </a:t>
            </a:r>
            <a:r>
              <a:rPr lang="uk-UA" sz="2800" b="1" dirty="0" smtClean="0"/>
              <a:t>140 ДНЗ</a:t>
            </a:r>
            <a:r>
              <a:rPr lang="uk-UA" sz="28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Навчено </a:t>
            </a:r>
            <a:r>
              <a:rPr lang="uk-UA" sz="2800" b="1" dirty="0" smtClean="0"/>
              <a:t>452 педагога </a:t>
            </a:r>
            <a:r>
              <a:rPr lang="uk-UA" sz="2800" dirty="0" smtClean="0"/>
              <a:t>(в середньому по   </a:t>
            </a:r>
          </a:p>
          <a:p>
            <a:r>
              <a:rPr lang="uk-UA" sz="2800" dirty="0" smtClean="0"/>
              <a:t>      3 педагога від кожного ДНЗ)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Проведено:</a:t>
            </a:r>
          </a:p>
          <a:p>
            <a:pPr>
              <a:buFont typeface="Wingdings" pitchFamily="2" charset="2"/>
              <a:buChar char="Ø"/>
            </a:pPr>
            <a:r>
              <a:rPr lang="uk-UA" sz="2800" b="1" dirty="0" smtClean="0"/>
              <a:t>17 тренінгів </a:t>
            </a:r>
            <a:r>
              <a:rPr lang="uk-UA" sz="2800" dirty="0" smtClean="0"/>
              <a:t>в 6 містах Запорізької області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8 наставницьких візитів;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7 наставницьких зустрічей</a:t>
            </a:r>
          </a:p>
          <a:p>
            <a:pPr>
              <a:buFont typeface="Arial" pitchFamily="34" charset="0"/>
              <a:buChar char="•"/>
            </a:pPr>
            <a:endParaRPr lang="uk-UA" sz="2800" dirty="0" smtClean="0"/>
          </a:p>
        </p:txBody>
      </p:sp>
      <p:pic>
        <p:nvPicPr>
          <p:cNvPr id="3" name="Picture 2" descr="C:\Documents and Settings\User\Рабочий стол\сайт 19.01.17\ЮНИСЕФ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3" y="5733852"/>
            <a:ext cx="6215105" cy="1086675"/>
          </a:xfrm>
          <a:prstGeom prst="round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777" cy="43651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581128"/>
            <a:ext cx="8640959" cy="1944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Садочок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прост</a:t>
            </a:r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дружній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дитини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AB812-9B05-4A52-90D1-707C3A43BA7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313"/>
            <a:ext cx="8658255" cy="785795"/>
          </a:xfrm>
        </p:spPr>
        <p:txBody>
          <a:bodyPr/>
          <a:lstStyle/>
          <a:p>
            <a:r>
              <a:rPr lang="uk-UA" sz="3600" b="1" dirty="0" smtClean="0">
                <a:solidFill>
                  <a:srgbClr val="C00000"/>
                </a:solidFill>
                <a:latin typeface="Bookman Old Style" pitchFamily="18" charset="0"/>
              </a:rPr>
              <a:t>Навчання регіональних тренерів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viber imag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21" r="14800" b="3202"/>
          <a:stretch>
            <a:fillRect/>
          </a:stretch>
        </p:blipFill>
        <p:spPr>
          <a:xfrm>
            <a:off x="857224" y="1285860"/>
            <a:ext cx="3782322" cy="2571768"/>
          </a:xfrm>
          <a:prstGeom prst="roundRect">
            <a:avLst/>
          </a:prstGeom>
        </p:spPr>
      </p:pic>
      <p:pic>
        <p:nvPicPr>
          <p:cNvPr id="5" name="Содержимое 3" descr="viber image4.jpeg"/>
          <p:cNvPicPr>
            <a:picLocks noChangeAspect="1"/>
          </p:cNvPicPr>
          <p:nvPr/>
        </p:nvPicPr>
        <p:blipFill>
          <a:blip r:embed="rId3"/>
          <a:srcRect l="9028" t="11728"/>
          <a:stretch>
            <a:fillRect/>
          </a:stretch>
        </p:blipFill>
        <p:spPr bwMode="auto">
          <a:xfrm>
            <a:off x="3500430" y="3714752"/>
            <a:ext cx="5226058" cy="2852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viber image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57752" y="1285860"/>
            <a:ext cx="4017968" cy="226010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viber image11.jpeg"/>
          <p:cNvPicPr>
            <a:picLocks noChangeAspect="1"/>
          </p:cNvPicPr>
          <p:nvPr/>
        </p:nvPicPr>
        <p:blipFill>
          <a:blip r:embed="rId5" cstate="print"/>
          <a:srcRect l="29535" r="7964" b="10146"/>
          <a:stretch>
            <a:fillRect/>
          </a:stretch>
        </p:blipFill>
        <p:spPr bwMode="auto">
          <a:xfrm>
            <a:off x="500034" y="3643314"/>
            <a:ext cx="2928958" cy="23685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313"/>
            <a:ext cx="8215371" cy="928671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Bookman Old Style" pitchFamily="18" charset="0"/>
              </a:rPr>
              <a:t>Навчатися разом – чудово!!!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viber image8.jpeg"/>
          <p:cNvPicPr>
            <a:picLocks noGrp="1" noChangeAspect="1"/>
          </p:cNvPicPr>
          <p:nvPr>
            <p:ph idx="1"/>
          </p:nvPr>
        </p:nvPicPr>
        <p:blipFill>
          <a:blip r:embed="rId2"/>
          <a:srcRect l="4136" t="7353" r="5699"/>
          <a:stretch>
            <a:fillRect/>
          </a:stretch>
        </p:blipFill>
        <p:spPr>
          <a:xfrm>
            <a:off x="285720" y="1500174"/>
            <a:ext cx="8651936" cy="500066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38C-20C7-48EF-AFFB-BC4F656F322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2447</TotalTime>
  <Words>412</Words>
  <Application>Microsoft Office PowerPoint</Application>
  <PresentationFormat>Экран (4:3)</PresentationFormat>
  <Paragraphs>101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Палитра</vt:lpstr>
      <vt:lpstr>Вас вітає Запоріжжя! </vt:lpstr>
      <vt:lpstr>Слайд 2</vt:lpstr>
      <vt:lpstr>Регіональні тренери проекту ВЖР</vt:lpstr>
      <vt:lpstr>Тренінги: Запоріжжя (листопад)</vt:lpstr>
      <vt:lpstr>Проектом охоплено:</vt:lpstr>
      <vt:lpstr>Новий проект 2017:  “Садочок – простір дружній до дитини” (ЮНІСЕФ ; фонд “Крок за кроком”)  у межах програми «Сприяння соціальній згуртованості та інтеграції внутрішньо переміщених осіб на сході Україні»</vt:lpstr>
      <vt:lpstr>Слайд 7</vt:lpstr>
      <vt:lpstr>Навчання регіональних тренерів</vt:lpstr>
      <vt:lpstr>Навчатися разом – чудово!!!</vt:lpstr>
      <vt:lpstr>Слайд 10</vt:lpstr>
      <vt:lpstr>“Ранкові зустрічі” в ДНЗ №37 “Пізнайко” м. Бердянськ</vt:lpstr>
      <vt:lpstr>“Лялька – як персона”  в ДНЗ №37 “Пізнайко” м. Бердянськ</vt:lpstr>
      <vt:lpstr>Центр розвитку дитини “Лазурний” м. Запоріжжя.  “Ранкові зустрічі”</vt:lpstr>
      <vt:lpstr>Центр розвитку дитини  “Лазурний” – Лялька-персона</vt:lpstr>
      <vt:lpstr>КДНЗ №7 “Теремок” м. Дніпрорудне “Ранкові зустрічі”</vt:lpstr>
      <vt:lpstr>Слайд 16</vt:lpstr>
      <vt:lpstr>Зустріч з Лялькою-персоною в бомбосховищі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</vt:lpstr>
      <vt:lpstr>Слайд 38</vt:lpstr>
      <vt:lpstr>Слайд 39</vt:lpstr>
      <vt:lpstr>Слайд 40</vt:lpstr>
      <vt:lpstr>Слайд 41</vt:lpstr>
      <vt:lpstr>Дякуємо за увагу! kdo.zp@ukr.net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Дошкольное образовательное учреждение                № 36 «Колокольчик»</dc:title>
  <dc:creator>Serg</dc:creator>
  <cp:lastModifiedBy>User</cp:lastModifiedBy>
  <cp:revision>181</cp:revision>
  <dcterms:created xsi:type="dcterms:W3CDTF">2013-10-19T12:03:26Z</dcterms:created>
  <dcterms:modified xsi:type="dcterms:W3CDTF">2017-04-20T08:40:55Z</dcterms:modified>
</cp:coreProperties>
</file>