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3" r:id="rId1"/>
  </p:sldMasterIdLst>
  <p:notesMasterIdLst>
    <p:notesMasterId r:id="rId45"/>
  </p:notesMasterIdLst>
  <p:sldIdLst>
    <p:sldId id="256" r:id="rId2"/>
    <p:sldId id="312" r:id="rId3"/>
    <p:sldId id="258" r:id="rId4"/>
    <p:sldId id="316" r:id="rId5"/>
    <p:sldId id="298" r:id="rId6"/>
    <p:sldId id="313" r:id="rId7"/>
    <p:sldId id="314" r:id="rId8"/>
    <p:sldId id="309" r:id="rId9"/>
    <p:sldId id="370" r:id="rId10"/>
    <p:sldId id="318" r:id="rId11"/>
    <p:sldId id="328" r:id="rId12"/>
    <p:sldId id="367" r:id="rId13"/>
    <p:sldId id="365" r:id="rId14"/>
    <p:sldId id="371" r:id="rId15"/>
    <p:sldId id="372" r:id="rId16"/>
    <p:sldId id="373" r:id="rId17"/>
    <p:sldId id="322" r:id="rId18"/>
    <p:sldId id="344" r:id="rId19"/>
    <p:sldId id="364" r:id="rId20"/>
    <p:sldId id="363" r:id="rId21"/>
    <p:sldId id="315" r:id="rId22"/>
    <p:sldId id="308" r:id="rId23"/>
    <p:sldId id="374" r:id="rId24"/>
    <p:sldId id="375" r:id="rId25"/>
    <p:sldId id="368" r:id="rId26"/>
    <p:sldId id="376" r:id="rId27"/>
    <p:sldId id="377" r:id="rId28"/>
    <p:sldId id="378" r:id="rId29"/>
    <p:sldId id="369" r:id="rId30"/>
    <p:sldId id="358" r:id="rId31"/>
    <p:sldId id="285" r:id="rId32"/>
    <p:sldId id="351" r:id="rId33"/>
    <p:sldId id="360" r:id="rId34"/>
    <p:sldId id="346" r:id="rId35"/>
    <p:sldId id="349" r:id="rId36"/>
    <p:sldId id="352" r:id="rId37"/>
    <p:sldId id="348" r:id="rId38"/>
    <p:sldId id="356" r:id="rId39"/>
    <p:sldId id="354" r:id="rId40"/>
    <p:sldId id="355" r:id="rId41"/>
    <p:sldId id="366" r:id="rId42"/>
    <p:sldId id="361" r:id="rId43"/>
    <p:sldId id="36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FFFF66"/>
    <a:srgbClr val="99CCFF"/>
    <a:srgbClr val="FF6600"/>
    <a:srgbClr val="FF9933"/>
    <a:srgbClr val="FF99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139" autoAdjust="0"/>
    <p:restoredTop sz="94629" autoAdjust="0"/>
  </p:normalViewPr>
  <p:slideViewPr>
    <p:cSldViewPr>
      <p:cViewPr varScale="1">
        <p:scale>
          <a:sx n="62" d="100"/>
          <a:sy n="62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967AC-B37D-4020-A713-1C939943A337}" type="datetimeFigureOut">
              <a:rPr lang="uk-UA" smtClean="0"/>
              <a:pPr/>
              <a:t>14.10.2015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48D68-F33C-4AED-945C-57A51ACF33B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8D68-F33C-4AED-945C-57A51ACF33B8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,,,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8D68-F33C-4AED-945C-57A51ACF33B8}" type="slidenum">
              <a:rPr lang="uk-UA" smtClean="0"/>
              <a:pPr/>
              <a:t>33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4611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34611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4611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1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1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2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612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4612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3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614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4614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4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5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616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4616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6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7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7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617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34617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4617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6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6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6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346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Зразок заголовка</a:t>
            </a:r>
          </a:p>
        </p:txBody>
      </p:sp>
      <p:sp>
        <p:nvSpPr>
          <p:cNvPr id="346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Зразок підзаголовка</a:t>
            </a:r>
          </a:p>
        </p:txBody>
      </p:sp>
      <p:sp>
        <p:nvSpPr>
          <p:cNvPr id="34618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618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618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6261C4-70EE-4864-B9F8-BFC686B8FA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78" grpId="0"/>
      <p:bldP spid="3461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6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61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6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6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03FDE-0417-45DE-8D34-AE796F687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FC5D4-8A92-417B-9D94-80CD880A7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F7FD7D-369B-43CB-B787-B57CB45652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D800D-44DA-4487-B781-B2DB77F24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14C3C-7E28-4B4E-8F1A-DA5AED33D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3B428-0C91-49D6-9E3E-FE10F7361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EE487-F9BC-4B23-9FB0-FD14E16D96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A2792-FB85-4763-B5B5-CD8745D05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EC93D-C57F-4888-A425-0F5CD0269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6107B-57BB-4E07-A7A4-5E5ACF52F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4559-DCF0-4FAF-B3BA-6768329CB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4509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450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grpSp>
          <p:nvGrpSpPr>
            <p:cNvPr id="34509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450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0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0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0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0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0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510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451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512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451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3451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451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451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grpSp>
            <p:nvGrpSpPr>
              <p:cNvPr id="3451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451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51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51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51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345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3451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3451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451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451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76A6FA6-1EA8-4483-ABB4-5DB04CF2AC5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5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5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5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5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5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5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5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55" grpId="0"/>
      <p:bldP spid="34515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51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51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51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51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5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515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51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1998797"/>
            <a:ext cx="7032646" cy="2928958"/>
          </a:xfrm>
          <a:solidFill>
            <a:srgbClr val="FFFF00"/>
          </a:solidFill>
        </p:spPr>
        <p:txBody>
          <a:bodyPr anchor="t"/>
          <a:lstStyle/>
          <a:p>
            <a:r>
              <a:rPr lang="uk-UA" sz="4400" b="1" dirty="0">
                <a:solidFill>
                  <a:srgbClr val="FF0000"/>
                </a:solidFill>
              </a:rPr>
              <a:t>Забезпечення освітніх потреб представників </a:t>
            </a:r>
            <a:r>
              <a:rPr lang="uk-UA" sz="4400" b="1" dirty="0" err="1">
                <a:solidFill>
                  <a:srgbClr val="FF0000"/>
                </a:solidFill>
              </a:rPr>
              <a:t>ромської</a:t>
            </a:r>
            <a:r>
              <a:rPr lang="uk-UA" sz="4400" b="1" dirty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народності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в </a:t>
            </a:r>
            <a:r>
              <a:rPr lang="uk-UA" sz="4400" b="1" dirty="0">
                <a:solidFill>
                  <a:srgbClr val="FF0000"/>
                </a:solidFill>
              </a:rPr>
              <a:t>Закарпатській області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Karpatska Ukraina-2 COA.sv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35165" y="173193"/>
            <a:ext cx="1500199" cy="181899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17149" y="5541318"/>
            <a:ext cx="5283012" cy="1198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Сабадош</a:t>
            </a: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Марія Василівна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kern="0" dirty="0" smtClean="0">
                <a:solidFill>
                  <a:srgbClr val="FF0000"/>
                </a:solidFill>
                <a:effectLst/>
                <a:latin typeface="+mn-lt"/>
                <a:ea typeface="+mj-ea"/>
                <a:cs typeface="Arial" pitchFamily="34" charset="0"/>
              </a:rPr>
              <a:t>методист обласного методичного центру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kern="0" dirty="0" smtClean="0">
                <a:solidFill>
                  <a:srgbClr val="FF0000"/>
                </a:solidFill>
                <a:effectLst/>
                <a:latin typeface="+mn-lt"/>
                <a:ea typeface="+mj-ea"/>
                <a:cs typeface="Arial" pitchFamily="34" charset="0"/>
              </a:rPr>
              <a:t>при департаменті освіти і науки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kern="0" dirty="0" smtClean="0">
                <a:solidFill>
                  <a:srgbClr val="FF0000"/>
                </a:solidFill>
                <a:effectLst/>
                <a:latin typeface="+mn-lt"/>
                <a:ea typeface="+mj-ea"/>
                <a:cs typeface="Arial" pitchFamily="34" charset="0"/>
              </a:rPr>
              <a:t>Закарпатської облдержадміністрації</a:t>
            </a:r>
            <a:endParaRPr kumimoji="0" lang="hu-HU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9058" y="5786454"/>
            <a:ext cx="5000660" cy="865171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Учні початкової ланки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026" name="Picture 2" descr="G:\нацменшини\Роми_2015\Роми-Київ\фото-роми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58214" cy="556670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2" y="6185198"/>
            <a:ext cx="4286248" cy="67280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Учні початкової ланки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5" name="Picture 2" descr="P101000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6780" r="-1"/>
          <a:stretch>
            <a:fillRect/>
          </a:stretch>
        </p:blipFill>
        <p:spPr bwMode="auto">
          <a:xfrm>
            <a:off x="285720" y="214290"/>
            <a:ext cx="8429684" cy="589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262" y="6317144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857752" y="6185198"/>
            <a:ext cx="4286248" cy="67280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Учні початкової ланки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4" name="Picture 2" descr="G:\нацменшини\Роми_2015\Роми-Київ\Аналітика-Київ\Роми_2015-16\райони-аналітика\Роми Фото В.Березний 5.jpg"/>
          <p:cNvPicPr>
            <a:picLocks noChangeAspect="1" noChangeArrowheads="1"/>
          </p:cNvPicPr>
          <p:nvPr/>
        </p:nvPicPr>
        <p:blipFill>
          <a:blip r:embed="rId2" cstate="print"/>
          <a:srcRect l="36893"/>
          <a:stretch>
            <a:fillRect/>
          </a:stretch>
        </p:blipFill>
        <p:spPr bwMode="auto">
          <a:xfrm>
            <a:off x="443713" y="312865"/>
            <a:ext cx="5661232" cy="59582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4714" y="6368515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000496" y="6072206"/>
            <a:ext cx="5000660" cy="67280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Учні початкової ланки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0242" name="Picture 2" descr="E:\Schule\Upravl_osv_obl\Nacmenshyny\Romy_narada_Kyiv-2015\foto_tmp\Roma\ЗОШ №3 (роми)\ЗОШ №3 (роми)\image (8) (1).JPG"/>
          <p:cNvPicPr>
            <a:picLocks noChangeAspect="1" noChangeArrowheads="1"/>
          </p:cNvPicPr>
          <p:nvPr/>
        </p:nvPicPr>
        <p:blipFill>
          <a:blip r:embed="rId2" cstate="print"/>
          <a:srcRect t="22018" r="17431"/>
          <a:stretch>
            <a:fillRect/>
          </a:stretch>
        </p:blipFill>
        <p:spPr bwMode="auto">
          <a:xfrm>
            <a:off x="204477" y="197949"/>
            <a:ext cx="8220334" cy="582270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75" y="596312"/>
            <a:ext cx="8229600" cy="903715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Заходи запобігання пропусків занять учнями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4112" y="1960106"/>
            <a:ext cx="8825501" cy="36858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ClrTx/>
              <a:buSzPct val="110000"/>
              <a:buNone/>
            </a:pPr>
            <a:endParaRPr lang="uk-UA" sz="8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контроль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відвідування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школярами-ромами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занять;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вивчення умов проживання дітей;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профілактична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робота,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роз’яснювальні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бесіди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батьками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профілактичні рейди «Урок», «Діти вулиці», «Вокзал», «Підвал» з виявлення дітей-жебраків;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педагогічні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акції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Сім’я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без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насильства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»,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Сім’я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шлюб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»;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виїзні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засідання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рад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профілактики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базі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таборів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Організаційне забезпечення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навчального процесу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000240"/>
            <a:ext cx="8825501" cy="39290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період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програми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автобус» для ЗНЗ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області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придбано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179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автобусів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кошти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держбюджету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– 61,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обласного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бюджету – 73,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районних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бюджетів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– 27, 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кошти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Світового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банку – 18;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учнів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підручниками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навчальними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посібниками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повній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відповідності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ч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инних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норм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організація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 школах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консультативних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пунктів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що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працюють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позаурочний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час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Заходи стимулювання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особистісної активності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103944"/>
            <a:ext cx="8825501" cy="382538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залучення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кращих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учнів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 до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участі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предметних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олімпіадах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організація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гуртків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секцій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для занять 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інтересами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музичні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хореографічні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рукоділля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спортивні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туристичні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організація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спортивних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змагань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культурно-масових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заходів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конкурсів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виставок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малюнків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новорічних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щедрувань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колядувань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962" y="6084405"/>
            <a:ext cx="4500594" cy="71438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latin typeface="+mn-lt"/>
              </a:rPr>
              <a:t>Конкурси, виставки …</a:t>
            </a:r>
            <a:endParaRPr lang="ru-RU" sz="28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4339" name="Picture 3" descr="G:\нацменшини\Роми_2015\Роми-Київ\фото-роми\image (13)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2968" t="1695" r="4505"/>
          <a:stretch>
            <a:fillRect/>
          </a:stretch>
        </p:blipFill>
        <p:spPr bwMode="auto">
          <a:xfrm>
            <a:off x="61645" y="61645"/>
            <a:ext cx="4161034" cy="3306026"/>
          </a:xfrm>
          <a:prstGeom prst="rect">
            <a:avLst/>
          </a:prstGeom>
          <a:noFill/>
        </p:spPr>
      </p:pic>
      <p:pic>
        <p:nvPicPr>
          <p:cNvPr id="6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1" t="34" r="14454" b="7361"/>
          <a:stretch>
            <a:fillRect/>
          </a:stretch>
        </p:blipFill>
        <p:spPr bwMode="auto">
          <a:xfrm>
            <a:off x="6061753" y="41097"/>
            <a:ext cx="3010328" cy="27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sernobili kiállítás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80235" y="3490164"/>
            <a:ext cx="4338363" cy="32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arsan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t="9454" r="26775"/>
          <a:stretch>
            <a:fillRect/>
          </a:stretch>
        </p:blipFill>
        <p:spPr bwMode="auto">
          <a:xfrm>
            <a:off x="4458984" y="2764326"/>
            <a:ext cx="4634639" cy="32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5263" y="6389063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нацменшини\Роми_2015\Роми-Київ\фото-роми\танець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544" y="102742"/>
            <a:ext cx="4485811" cy="2979505"/>
          </a:xfrm>
          <a:prstGeom prst="rect">
            <a:avLst/>
          </a:prstGeom>
          <a:noFill/>
        </p:spPr>
      </p:pic>
      <p:pic>
        <p:nvPicPr>
          <p:cNvPr id="5" name="Picture 3" descr="Fociverseny,Kecskemé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72066" y="3714752"/>
            <a:ext cx="3917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-14638" y="6115226"/>
            <a:ext cx="4270063" cy="69654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latin typeface="+mn-lt"/>
              </a:rPr>
              <a:t>Вистави, змагання …</a:t>
            </a:r>
            <a:endParaRPr lang="ru-RU" sz="28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 l="1623" t="4860" r="2597" b="2807"/>
          <a:stretch>
            <a:fillRect/>
          </a:stretch>
        </p:blipFill>
        <p:spPr bwMode="auto">
          <a:xfrm>
            <a:off x="0" y="2500306"/>
            <a:ext cx="5056309" cy="325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14845" y="6419886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Фто цигани\IMG_6615.JPG"/>
          <p:cNvPicPr/>
          <p:nvPr/>
        </p:nvPicPr>
        <p:blipFill>
          <a:blip r:embed="rId2" cstate="print"/>
          <a:srcRect l="3471" t="985"/>
          <a:stretch>
            <a:fillRect/>
          </a:stretch>
        </p:blipFill>
        <p:spPr bwMode="auto">
          <a:xfrm>
            <a:off x="4068566" y="3256908"/>
            <a:ext cx="5012687" cy="35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-86557" y="5961114"/>
            <a:ext cx="4270063" cy="69654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latin typeface="+mn-lt"/>
              </a:rPr>
              <a:t>Вистави, змагання …</a:t>
            </a:r>
            <a:endParaRPr lang="ru-RU" sz="28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7" name="Picture 4" descr="bál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1918" y="51369"/>
            <a:ext cx="6182952" cy="34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5537" y="6378789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643074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Частка </a:t>
            </a:r>
            <a:r>
              <a:rPr lang="uk-UA" sz="2800" b="1" dirty="0" err="1" smtClean="0">
                <a:solidFill>
                  <a:srgbClr val="CC3300"/>
                </a:solidFill>
                <a:cs typeface="Arial" pitchFamily="34" charset="0"/>
              </a:rPr>
              <a:t>ромського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 населення</a:t>
            </a:r>
            <a:b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в національному складі</a:t>
            </a:r>
            <a:b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Закарпатської </a:t>
            </a:r>
            <a:r>
              <a:rPr lang="hu-HU" sz="2800" b="1" dirty="0">
                <a:solidFill>
                  <a:srgbClr val="CC3300"/>
                </a:solidFill>
                <a:cs typeface="Arial" pitchFamily="34" charset="0"/>
              </a:rPr>
              <a:t>області </a:t>
            </a:r>
            <a:r>
              <a:rPr lang="uk-UA" sz="3200" b="1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uk-UA" sz="3200" b="1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uk-UA" sz="2400" b="1" dirty="0" smtClean="0">
                <a:solidFill>
                  <a:srgbClr val="CC3300"/>
                </a:solidFill>
                <a:cs typeface="Arial" pitchFamily="34" charset="0"/>
              </a:rPr>
              <a:t>(за даними перепису 2001 р.)</a:t>
            </a:r>
            <a:endParaRPr lang="hu-HU" sz="2400" b="1" dirty="0">
              <a:solidFill>
                <a:srgbClr val="CC3300"/>
              </a:solidFill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357430"/>
          <a:ext cx="8506971" cy="3518217"/>
        </p:xfrm>
        <a:graphic>
          <a:graphicData uri="http://schemas.openxmlformats.org/drawingml/2006/table">
            <a:tbl>
              <a:tblPr/>
              <a:tblGrid>
                <a:gridCol w="2071702"/>
                <a:gridCol w="1214446"/>
                <a:gridCol w="1285884"/>
                <a:gridCol w="1357322"/>
                <a:gridCol w="1285884"/>
                <a:gridCol w="1291733"/>
              </a:tblGrid>
              <a:tr h="15716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Загальна чисельність населення області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(тис. осіб)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Чисельність (тис. осіб) </a:t>
                      </a:r>
                    </a:p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та відсоткова частка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7143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hu-H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українці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угорці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румуни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росіяни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роми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2322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1 254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1010,1 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151,5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32,1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69180" y="6480766"/>
            <a:ext cx="328586" cy="292079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83658" y="6084406"/>
            <a:ext cx="3659076" cy="737636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Новорічний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ранок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7" name="Рисунок 6" descr="C:\Documents and Settings\Admin\Рабочий стол\Фто цигани\DSC_0471.JPG"/>
          <p:cNvPicPr/>
          <p:nvPr/>
        </p:nvPicPr>
        <p:blipFill>
          <a:blip r:embed="rId2" cstate="print"/>
          <a:srcRect l="12381" t="1351" r="4762"/>
          <a:stretch>
            <a:fillRect/>
          </a:stretch>
        </p:blipFill>
        <p:spPr bwMode="auto">
          <a:xfrm>
            <a:off x="71919" y="71919"/>
            <a:ext cx="7428216" cy="61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989" y="6337693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222361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Динаміка кількості </a:t>
            </a:r>
            <a:r>
              <a:rPr lang="uk-UA" sz="2800" b="1" dirty="0" err="1" smtClean="0">
                <a:solidFill>
                  <a:srgbClr val="CC3300"/>
                </a:solidFill>
              </a:rPr>
              <a:t>дітей-ромів</a:t>
            </a:r>
            <a:r>
              <a:rPr lang="uk-UA" sz="2800" b="1" dirty="0" smtClean="0">
                <a:solidFill>
                  <a:srgbClr val="CC3300"/>
                </a:solidFill>
              </a:rPr>
              <a:t> </a:t>
            </a:r>
            <a:r>
              <a:rPr lang="uk-UA" sz="2800" b="1" dirty="0">
                <a:solidFill>
                  <a:srgbClr val="CC3300"/>
                </a:solidFill>
              </a:rPr>
              <a:t/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у  ПТНЗ та ВНЗ області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355428" name="Group 100"/>
          <p:cNvGraphicFramePr>
            <a:graphicFrameLocks noGrp="1"/>
          </p:cNvGraphicFramePr>
          <p:nvPr>
            <p:ph type="tbl" idx="1"/>
          </p:nvPr>
        </p:nvGraphicFramePr>
        <p:xfrm>
          <a:off x="1428728" y="1643050"/>
          <a:ext cx="6054369" cy="4786348"/>
        </p:xfrm>
        <a:graphic>
          <a:graphicData uri="http://schemas.openxmlformats.org/drawingml/2006/table">
            <a:tbl>
              <a:tblPr/>
              <a:tblGrid>
                <a:gridCol w="2018123"/>
                <a:gridCol w="2018123"/>
                <a:gridCol w="2018123"/>
              </a:tblGrid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Навчальний рік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ПТНЗ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ВНЗ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2013/2014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2014/2015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2015/2016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title"/>
          </p:nvPr>
        </p:nvSpPr>
        <p:spPr>
          <a:xfrm>
            <a:off x="261099" y="65623"/>
            <a:ext cx="8713788" cy="787132"/>
          </a:xfrm>
        </p:spPr>
        <p:txBody>
          <a:bodyPr/>
          <a:lstStyle/>
          <a:p>
            <a:r>
              <a:rPr lang="uk-UA" sz="2800" b="1" dirty="0" err="1">
                <a:solidFill>
                  <a:srgbClr val="CC3300"/>
                </a:solidFill>
              </a:rPr>
              <a:t>Учні-роми</a:t>
            </a:r>
            <a:r>
              <a:rPr lang="uk-UA" sz="2800" b="1">
                <a:solidFill>
                  <a:srgbClr val="CC3300"/>
                </a:solidFill>
              </a:rPr>
              <a:t> </a:t>
            </a:r>
            <a:r>
              <a:rPr lang="uk-UA" sz="2800" b="1" smtClean="0">
                <a:solidFill>
                  <a:srgbClr val="CC3300"/>
                </a:solidFill>
              </a:rPr>
              <a:t>в </a:t>
            </a:r>
            <a:r>
              <a:rPr lang="uk-UA" sz="2800" b="1" dirty="0">
                <a:solidFill>
                  <a:srgbClr val="CC3300"/>
                </a:solidFill>
              </a:rPr>
              <a:t>професійно-технічних </a:t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>
                <a:solidFill>
                  <a:srgbClr val="CC3300"/>
                </a:solidFill>
              </a:rPr>
              <a:t>навчальних закладах області </a:t>
            </a:r>
            <a:r>
              <a:rPr lang="uk-UA" sz="2800" b="1" dirty="0" smtClean="0">
                <a:solidFill>
                  <a:srgbClr val="CC3300"/>
                </a:solidFill>
              </a:rPr>
              <a:t>у 2015/2016 </a:t>
            </a:r>
            <a:r>
              <a:rPr lang="uk-UA" sz="2800" b="1" dirty="0">
                <a:solidFill>
                  <a:srgbClr val="CC3300"/>
                </a:solidFill>
              </a:rPr>
              <a:t>н. р.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353801" name="Group 521"/>
          <p:cNvGraphicFramePr>
            <a:graphicFrameLocks noGrp="1"/>
          </p:cNvGraphicFramePr>
          <p:nvPr>
            <p:ph type="tbl" idx="1"/>
          </p:nvPr>
        </p:nvGraphicFramePr>
        <p:xfrm>
          <a:off x="395288" y="1052513"/>
          <a:ext cx="8497887" cy="5473068"/>
        </p:xfrm>
        <a:graphic>
          <a:graphicData uri="http://schemas.openxmlformats.org/drawingml/2006/table">
            <a:tbl>
              <a:tblPr/>
              <a:tblGrid>
                <a:gridCol w="504825"/>
                <a:gridCol w="3095625"/>
                <a:gridCol w="1081087"/>
                <a:gridCol w="381635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ПТНЗ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учнів-ромів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Здобувають робітничі професії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Вище професійне училище № 3 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Мукачева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Верстатник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широкого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профілю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оператор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верстатів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програмним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керуванням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Ужгородське вище комерційне училище КНТЕУ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Швачка – 1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Швачка, кравець – 1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ДНЗ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„Мукачівський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 професійно-технічної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освіти”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1.Маляр, штукатур – 6.  2. Столяр будівельний,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пар-кетник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1.  3. Продавець продовольчих товарів – 1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Свалявський професійний будівельний ліцей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Маляр, штукатур – 1.   2. Електрогазозварник –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Оператор комп'ютерного набору – 1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Міжгірський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професійний ліцей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Швачка, вишивальник  – 1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ДНЗ „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Ужгородський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професійно-технічної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Маляр-штукатур – 6.  2. Столяр – 16.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Слюсар-ремонтник – 5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Берегівський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Швачка, кравець – 2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Кравець – 6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Професійно-технічне училище № 33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смт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Великий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Березний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Швачка – 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Тракторист, слюсар-ремонтник – 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ДПТНЗ „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Білківський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аграрний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Муляр, штукатур –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ДПТНЗ „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Мукачівський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аграрний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ліцей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М.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Данканича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Тракторист, слюсар-ремонтник – 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УСЬОГО:</a:t>
                      </a: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0054" y="6368515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Заходи, спрямовані на прискорення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соціалізації </a:t>
            </a:r>
            <a:r>
              <a:rPr lang="uk-UA" sz="2800" b="1" dirty="0" err="1" smtClean="0">
                <a:solidFill>
                  <a:srgbClr val="CC3300"/>
                </a:solidFill>
              </a:rPr>
              <a:t>учнів-ромів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103944"/>
            <a:ext cx="8825501" cy="36858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ClrTx/>
              <a:buSzPct val="110000"/>
              <a:buNone/>
            </a:pPr>
            <a:endParaRPr lang="uk-UA" sz="8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облік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кожній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школі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народності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малозабезпечених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багатодітних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неповних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сімей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пільгових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категорій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безкоштовно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харчуються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відпочивають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таборах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денним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перебуванням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отримують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новорічні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подарунки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кошти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місцевого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бюджету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спонсорів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 проводиться комплексна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просвітницька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робота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молоддю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питань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правових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суспільних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відносин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600"/>
              </a:spcBef>
              <a:buClrTx/>
              <a:buSzPct val="110000"/>
              <a:buNone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питань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пропаганди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здорового способу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життя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			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збереження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репродуктивного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здоров’я</a:t>
            </a:r>
            <a:endParaRPr lang="ru-RU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Робота педагогів з батьками </a:t>
            </a:r>
            <a:r>
              <a:rPr lang="uk-UA" sz="2800" b="1" dirty="0" err="1" smtClean="0">
                <a:solidFill>
                  <a:srgbClr val="CC3300"/>
                </a:solidFill>
              </a:rPr>
              <a:t>учнів-ромів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103944"/>
            <a:ext cx="8825501" cy="368587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рейди-перевірки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санітарно-гігієнічних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умов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проживання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сімей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дітьми-школярами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бесіди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про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важливість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систематичного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відвідування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дітьми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занять;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співпраця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для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підвищення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ролі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школи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прискоренні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соціалізації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народності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психолого-педагогічні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поради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батькам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щодо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виховання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залучення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активної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роботи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батьківських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комітетах</a:t>
            </a:r>
            <a:endParaRPr lang="ru-RU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000496" y="6143620"/>
            <a:ext cx="5000660" cy="571528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Зустрічі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поза уроками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8194" name="Picture 2" descr="G:\нацменшини\Роми_2015\Роми-Київ\Аналітика-Київ\Роми_2015-16\Райони-інтеграція\Роми Соціальний патронат с.Батрадь Берегівський район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77" y="92467"/>
            <a:ext cx="7974733" cy="599221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475" y="175073"/>
            <a:ext cx="8229600" cy="852344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Методична робота педагогів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4215" y="1141541"/>
            <a:ext cx="8825501" cy="535785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None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Підготовлено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друку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методичні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посібники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Викладання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угорської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мови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1-4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класах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таблицях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прикладах» (для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вчителів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які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працюють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дітьми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національної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меншини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укладач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Сергійчук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Ю.П.);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Вінок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 (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методичний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посібник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фізичного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виховання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 автор Муха В.В);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Заучування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пісень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на уроках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початкових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класах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  (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використанням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народних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пісень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 автор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Гаснюк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В.В.);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Інтеграція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предметів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початкових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класах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 (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укладач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Сергійчук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Ю.П.)</a:t>
            </a:r>
          </a:p>
          <a:p>
            <a:pPr>
              <a:spcBef>
                <a:spcPts val="1200"/>
              </a:spcBef>
              <a:buClrTx/>
              <a:buSzPct val="110000"/>
              <a:buNone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Укладені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методичні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рекомендації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Історія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»,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мова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»,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Організація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учнів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національної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меншини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Заходи з покращення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матеріально-технічної бази ЗНЗ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4934" y="1549140"/>
            <a:ext cx="8825501" cy="452306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проведено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комп’ютеризацію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усіх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ЗОШ І – ІІІ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ступенів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</a:t>
            </a:r>
            <a:br>
              <a:rPr lang="ru-RU" sz="2000" b="1" dirty="0" smtClean="0">
                <a:solidFill>
                  <a:srgbClr val="000000"/>
                </a:solidFill>
                <a:effectLst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</a:rPr>
              <a:t>ЗОШ І – ІІ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ступенів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(на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виконання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Програми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розвитку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освіти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Закарпаття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2013 – 2022 роки);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до 1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вересня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ц.р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придбано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чотири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комплекти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меблів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на суму 62 880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грн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для ЗНЗ, у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яких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навчаються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лише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учні-роми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продовжуєься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планове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шкіл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інтерактивними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комплексами;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00"/>
                </a:solidFill>
                <a:effectLst/>
              </a:rPr>
              <a:t>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рахунок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Програми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Ромське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населення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Закарпаття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виділено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35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тисяч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грн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для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закупівлі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музичних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інструментів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ромському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дитячому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музичному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ансамблю «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Лаутарі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»,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що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діє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при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Закарпатському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обласному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палаці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дитячої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юнацької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творчості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«ПАДІЮН»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48" y="388951"/>
            <a:ext cx="8229600" cy="1293799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Фактори впливу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на процеси інтеграції </a:t>
            </a:r>
            <a:r>
              <a:rPr lang="uk-UA" sz="2800" b="1" dirty="0" err="1" smtClean="0">
                <a:solidFill>
                  <a:srgbClr val="CC3300"/>
                </a:solidFill>
              </a:rPr>
              <a:t>ромської</a:t>
            </a:r>
            <a:r>
              <a:rPr lang="uk-UA" sz="2800" b="1" dirty="0" smtClean="0">
                <a:solidFill>
                  <a:srgbClr val="CC3300"/>
                </a:solidFill>
              </a:rPr>
              <a:t> спільноти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до українського суспільства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103944"/>
            <a:ext cx="8825501" cy="3685878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активність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підтримки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ромською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громадою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такої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інтеграції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формування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ромами позитивного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їх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сприйняття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в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суспільстві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усвідомлення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ромами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необхідності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дотримання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суспільних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обов’язків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норм, а не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лише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вимог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своїх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прав;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ступінь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працевлаштованості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населення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рівень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санітарно-медичного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забезпечення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співпраця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лідерів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ромських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громад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органами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виконавчої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влади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місцевого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самоврядування</a:t>
            </a:r>
            <a:endParaRPr lang="ru-RU" sz="2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6372212" cy="642941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З калейдоскопу шкільного життя</a:t>
            </a:r>
            <a:endParaRPr lang="ru-RU" sz="2800" b="1" dirty="0">
              <a:solidFill>
                <a:srgbClr val="CC3300"/>
              </a:solidFill>
            </a:endParaRPr>
          </a:p>
        </p:txBody>
      </p:sp>
      <p:pic>
        <p:nvPicPr>
          <p:cNvPr id="5" name="Picture 2" descr="G:\нацменшини\Роми_2015\Роми-Київ\фото-роми\л-4.jpg"/>
          <p:cNvPicPr>
            <a:picLocks noChangeAspect="1" noChangeArrowheads="1"/>
          </p:cNvPicPr>
          <p:nvPr/>
        </p:nvPicPr>
        <p:blipFill>
          <a:blip r:embed="rId2" cstate="print"/>
          <a:srcRect l="18750" t="1004"/>
          <a:stretch>
            <a:fillRect/>
          </a:stretch>
        </p:blipFill>
        <p:spPr bwMode="auto">
          <a:xfrm>
            <a:off x="225037" y="970248"/>
            <a:ext cx="8802754" cy="564360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58683" y="6389063"/>
            <a:ext cx="2133600" cy="476250"/>
          </a:xfrm>
        </p:spPr>
        <p:txBody>
          <a:bodyPr/>
          <a:lstStyle/>
          <a:p>
            <a:fld id="{D4BD800D-44DA-4487-B781-B2DB77F24F34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39825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Динаміка ч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исельн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о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ст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і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hu-HU" sz="2800" b="1" dirty="0">
                <a:solidFill>
                  <a:srgbClr val="CC3300"/>
                </a:solidFill>
                <a:cs typeface="Arial" pitchFamily="34" charset="0"/>
              </a:rPr>
              <a:t>населення Закарпатської 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області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та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частки</a:t>
            </a:r>
            <a:r>
              <a:rPr lang="hu-HU" sz="2800" b="1" dirty="0" smtClean="0">
                <a:solidFill>
                  <a:srgbClr val="CC3300"/>
                </a:solidFill>
                <a:cs typeface="Arial" pitchFamily="34" charset="0"/>
              </a:rPr>
              <a:t> </a:t>
            </a:r>
            <a:r>
              <a:rPr lang="hu-HU" sz="2800" b="1" dirty="0">
                <a:solidFill>
                  <a:srgbClr val="CC3300"/>
                </a:solidFill>
                <a:cs typeface="Arial" pitchFamily="34" charset="0"/>
              </a:rPr>
              <a:t>в його складі ромів</a:t>
            </a:r>
          </a:p>
        </p:txBody>
      </p:sp>
      <p:graphicFrame>
        <p:nvGraphicFramePr>
          <p:cNvPr id="4197" name="Group 101"/>
          <p:cNvGraphicFramePr>
            <a:graphicFrameLocks noGrp="1"/>
          </p:cNvGraphicFramePr>
          <p:nvPr>
            <p:ph type="tbl" idx="1"/>
          </p:nvPr>
        </p:nvGraphicFramePr>
        <p:xfrm>
          <a:off x="357158" y="1571613"/>
          <a:ext cx="8572559" cy="5122752"/>
        </p:xfrm>
        <a:graphic>
          <a:graphicData uri="http://schemas.openxmlformats.org/drawingml/2006/table">
            <a:tbl>
              <a:tblPr/>
              <a:tblGrid>
                <a:gridCol w="1692539"/>
                <a:gridCol w="1999806"/>
                <a:gridCol w="2482163"/>
                <a:gridCol w="2398051"/>
              </a:tblGrid>
              <a:tr h="14482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Чисельність населення області, осіб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Чисельність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ромського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населення області, осіб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Питома вага ромського населення області,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368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920 173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48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1 056 799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29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1 155 759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48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1 252 100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48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1 254 614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14 404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58280" y="6544638"/>
            <a:ext cx="285720" cy="313362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143340" y="6072206"/>
            <a:ext cx="5000660" cy="642941"/>
          </a:xfrm>
        </p:spPr>
        <p:txBody>
          <a:bodyPr/>
          <a:lstStyle/>
          <a:p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6386" name="Picture 2" descr="G:\нацменшини\Роми_2015\Роми-Київ\фото-роми\л-3.jpg"/>
          <p:cNvPicPr>
            <a:picLocks noChangeAspect="1" noChangeArrowheads="1"/>
          </p:cNvPicPr>
          <p:nvPr/>
        </p:nvPicPr>
        <p:blipFill>
          <a:blip r:embed="rId2" cstate="print"/>
          <a:srcRect t="1339" r="19643"/>
          <a:stretch>
            <a:fillRect/>
          </a:stretch>
        </p:blipFill>
        <p:spPr bwMode="auto">
          <a:xfrm>
            <a:off x="1000099" y="214290"/>
            <a:ext cx="7846911" cy="64228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5811" y="6419886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P10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69" y="103482"/>
            <a:ext cx="8786842" cy="659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97039" y="6419886"/>
            <a:ext cx="2133600" cy="476250"/>
          </a:xfrm>
        </p:spPr>
        <p:txBody>
          <a:bodyPr/>
          <a:lstStyle/>
          <a:p>
            <a:fld id="{4E0EC93D-C57F-4888-A425-0F5CD0269A17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фото роми\IMG_20151007_113033.jpg"/>
          <p:cNvPicPr/>
          <p:nvPr/>
        </p:nvPicPr>
        <p:blipFill>
          <a:blip r:embed="rId2" cstate="print"/>
          <a:srcRect l="-508" b="28359"/>
          <a:stretch>
            <a:fillRect/>
          </a:stretch>
        </p:blipFill>
        <p:spPr bwMode="auto">
          <a:xfrm>
            <a:off x="821109" y="102742"/>
            <a:ext cx="7531780" cy="644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714744" y="6143620"/>
            <a:ext cx="5429256" cy="7143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Учителю!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Вклоняємось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доземно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перед великим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іменем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твоїм</a:t>
            </a:r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 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9218" name="Picture 2" descr="G:\нацменшини\Роми_2015\Роми-Київ\Аналітика-Київ\Роми_2015-16\Райони-інтеграція\Роми Тячіва .jpg"/>
          <p:cNvPicPr>
            <a:picLocks noChangeAspect="1" noChangeArrowheads="1"/>
          </p:cNvPicPr>
          <p:nvPr/>
        </p:nvPicPr>
        <p:blipFill>
          <a:blip r:embed="rId3" cstate="print"/>
          <a:srcRect r="11490"/>
          <a:stretch>
            <a:fillRect/>
          </a:stretch>
        </p:blipFill>
        <p:spPr bwMode="auto">
          <a:xfrm>
            <a:off x="244510" y="195210"/>
            <a:ext cx="8817028" cy="597699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715" y="6358241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5223602" y="6269341"/>
            <a:ext cx="3857652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C3300"/>
                </a:solidFill>
                <a:latin typeface="+mn-lt"/>
              </a:rPr>
              <a:t>Свято </a:t>
            </a:r>
            <a:r>
              <a:rPr lang="ru-RU" sz="2400" b="1" dirty="0" err="1" smtClean="0">
                <a:solidFill>
                  <a:srgbClr val="CC3300"/>
                </a:solidFill>
                <a:latin typeface="+mn-lt"/>
              </a:rPr>
              <a:t>Букварика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5" name="Рисунок 4" descr="C:\Documents and Settings\Admin\Рабочий стол\Фто цигани\IMG_6073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9596" y="195209"/>
            <a:ext cx="7828907" cy="61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715" y="6368515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445" y="82194"/>
            <a:ext cx="2797179" cy="317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18" y="99210"/>
            <a:ext cx="5087183" cy="341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708" y="3226086"/>
            <a:ext cx="4726112" cy="35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9058" y="5786454"/>
            <a:ext cx="5000660" cy="865171"/>
          </a:xfrm>
        </p:spPr>
        <p:txBody>
          <a:bodyPr/>
          <a:lstStyle/>
          <a:p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7" name="Picture 3" descr="Könyvtári kirándulás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35486" y="1356189"/>
            <a:ext cx="4042085" cy="53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G:\нацменшини\Роми_2015\Роми-Київ\фото-роми\image (16).jpg"/>
          <p:cNvPicPr>
            <a:picLocks noChangeAspect="1" noChangeArrowheads="1"/>
          </p:cNvPicPr>
          <p:nvPr/>
        </p:nvPicPr>
        <p:blipFill>
          <a:blip r:embed="rId3" cstate="print"/>
          <a:srcRect l="16406" t="10175" r="23437"/>
          <a:stretch>
            <a:fillRect/>
          </a:stretch>
        </p:blipFill>
        <p:spPr bwMode="auto">
          <a:xfrm>
            <a:off x="70476" y="50643"/>
            <a:ext cx="4898454" cy="487855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46359" y="6368515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44" y="142852"/>
            <a:ext cx="8713800" cy="65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263" y="6347967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936" y="6072206"/>
            <a:ext cx="5005220" cy="785794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Зроблено своїми руками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7170" name="Picture 2" descr="G:\нацменшини\Роми_2015\Роми-Київ\Аналітика-Київ\Роми_2015-16\Райони-інтеграція\IMG_20151007_102457 Роми Тячів .jpg"/>
          <p:cNvPicPr>
            <a:picLocks noChangeAspect="1" noChangeArrowheads="1"/>
          </p:cNvPicPr>
          <p:nvPr/>
        </p:nvPicPr>
        <p:blipFill>
          <a:blip r:embed="rId2" cstate="print"/>
          <a:srcRect l="19531" t="7031" r="7812" b="1823"/>
          <a:stretch>
            <a:fillRect/>
          </a:stretch>
        </p:blipFill>
        <p:spPr bwMode="auto">
          <a:xfrm>
            <a:off x="395536" y="0"/>
            <a:ext cx="8280971" cy="623298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3618" y="6347966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3928" y="5992829"/>
            <a:ext cx="5000660" cy="865171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C3300"/>
                </a:solidFill>
                <a:latin typeface="+mn-lt"/>
              </a:rPr>
              <a:t>Новорічні подарунки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6146" name="Picture 2" descr="Mikulás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2610" y="174659"/>
            <a:ext cx="7927366" cy="59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Розподіл </a:t>
            </a:r>
            <a:r>
              <a:rPr lang="uk-UA" sz="2800" b="1" dirty="0" err="1" smtClean="0">
                <a:solidFill>
                  <a:srgbClr val="CC3300"/>
                </a:solidFill>
                <a:cs typeface="Arial" pitchFamily="34" charset="0"/>
              </a:rPr>
              <a:t>учнів-ромів</a:t>
            </a: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 </a:t>
            </a:r>
            <a:b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</a:br>
            <a:r>
              <a:rPr lang="uk-UA" sz="2800" b="1" dirty="0" smtClean="0">
                <a:solidFill>
                  <a:srgbClr val="CC3300"/>
                </a:solidFill>
                <a:cs typeface="Arial" pitchFamily="34" charset="0"/>
              </a:rPr>
              <a:t>у загальноосвітніх закладах області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838" y="2103944"/>
            <a:ext cx="8825501" cy="36858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  <a:buClrTx/>
              <a:buSzPct val="110000"/>
              <a:buNone/>
            </a:pPr>
            <a:endParaRPr lang="uk-UA" sz="8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загальна кількість ЗНЗ області – 668;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кількість ЗНЗ, де навчаються </a:t>
            </a:r>
            <a:r>
              <a:rPr lang="uk-UA" sz="2400" b="1" dirty="0" err="1" smtClean="0">
                <a:solidFill>
                  <a:srgbClr val="000000"/>
                </a:solidFill>
                <a:effectLst/>
              </a:rPr>
              <a:t>учні-роми</a:t>
            </a:r>
            <a:r>
              <a:rPr lang="uk-UA" sz="2400" b="1" dirty="0" smtClean="0">
                <a:solidFill>
                  <a:srgbClr val="000000"/>
                </a:solidFill>
                <a:effectLst/>
              </a:rPr>
              <a:t> –  151;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кількість ЗНЗ з часткою </a:t>
            </a:r>
            <a:r>
              <a:rPr lang="uk-UA" sz="2400" b="1" dirty="0" err="1" smtClean="0">
                <a:solidFill>
                  <a:srgbClr val="000000"/>
                </a:solidFill>
                <a:effectLst/>
              </a:rPr>
              <a:t>учнів-ромів</a:t>
            </a:r>
            <a:r>
              <a:rPr lang="uk-UA" sz="2400" b="1" dirty="0" smtClean="0">
                <a:solidFill>
                  <a:srgbClr val="000000"/>
                </a:solidFill>
                <a:effectLst/>
              </a:rPr>
              <a:t> понад 50% - 11;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000000"/>
                </a:solidFill>
                <a:effectLst/>
              </a:rPr>
              <a:t>кількість ЗНЗ, де частка </a:t>
            </a:r>
            <a:r>
              <a:rPr lang="uk-UA" sz="2400" b="1" dirty="0" err="1" smtClean="0">
                <a:solidFill>
                  <a:srgbClr val="000000"/>
                </a:solidFill>
                <a:effectLst/>
              </a:rPr>
              <a:t>учнів-ромів</a:t>
            </a:r>
            <a:r>
              <a:rPr lang="uk-UA" sz="2400" b="1" dirty="0" smtClean="0">
                <a:solidFill>
                  <a:srgbClr val="000000"/>
                </a:solidFill>
                <a:effectLst/>
              </a:rPr>
              <a:t> складає 100% - 5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0000"/>
                </a:solidFill>
                <a:effectLst/>
              </a:rPr>
              <a:t>				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м. Ужгород – 2, </a:t>
            </a:r>
          </a:p>
          <a:p>
            <a:pPr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				м. </a:t>
            </a:r>
            <a:r>
              <a:rPr lang="uk-UA" sz="2000" b="1" dirty="0" err="1" smtClean="0">
                <a:solidFill>
                  <a:srgbClr val="000000"/>
                </a:solidFill>
                <a:effectLst/>
              </a:rPr>
              <a:t>Мукачево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 – 1,</a:t>
            </a:r>
          </a:p>
          <a:p>
            <a:pPr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				м. Берегово – 1, </a:t>
            </a:r>
          </a:p>
          <a:p>
            <a:pPr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				м. Свалява – 1</a:t>
            </a:r>
            <a:endParaRPr lang="uk-UA" sz="28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787757" y="6138003"/>
            <a:ext cx="4255768" cy="50937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C3300"/>
                </a:solidFill>
              </a:rPr>
              <a:t>Разом </a:t>
            </a:r>
            <a:r>
              <a:rPr lang="ru-RU" sz="2400" b="1" dirty="0" err="1" smtClean="0">
                <a:solidFill>
                  <a:srgbClr val="CC3300"/>
                </a:solidFill>
              </a:rPr>
              <a:t>із</a:t>
            </a:r>
            <a:r>
              <a:rPr lang="ru-RU" sz="2400" b="1" dirty="0" smtClean="0">
                <a:solidFill>
                  <a:srgbClr val="CC3300"/>
                </a:solidFill>
              </a:rPr>
              <a:t> наставником</a:t>
            </a:r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5362" name="Picture 2" descr="G:\нацменшини\Роми_2015\Роми-Київ\фото-роми\image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12" y="213327"/>
            <a:ext cx="8734935" cy="581760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9058" y="5786454"/>
            <a:ext cx="5000660" cy="865171"/>
          </a:xfrm>
        </p:spPr>
        <p:txBody>
          <a:bodyPr/>
          <a:lstStyle/>
          <a:p>
            <a:endParaRPr lang="ru-RU" sz="28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3314" name="Picture 2" descr="G:\нацменшини\Роми_2015\Роми-Київ\фото-роми\image (6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4276" y="398262"/>
            <a:ext cx="8680171" cy="578678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9058" y="5786454"/>
            <a:ext cx="5000660" cy="865171"/>
          </a:xfrm>
        </p:spPr>
        <p:txBody>
          <a:bodyPr/>
          <a:lstStyle/>
          <a:p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1266" name="Picture 2" descr="G:\нацменшини\Роми_2015\Роми-Київ\фото-роми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5" y="193742"/>
            <a:ext cx="7727806" cy="64536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5263" y="6389063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031800" y="6176873"/>
            <a:ext cx="5000660" cy="642942"/>
          </a:xfrm>
        </p:spPr>
        <p:txBody>
          <a:bodyPr/>
          <a:lstStyle/>
          <a:p>
            <a:endParaRPr lang="ru-RU" sz="2400" b="1" dirty="0">
              <a:solidFill>
                <a:srgbClr val="CC3300"/>
              </a:solidFill>
              <a:latin typeface="+mn-lt"/>
            </a:endParaRPr>
          </a:p>
        </p:txBody>
      </p:sp>
      <p:pic>
        <p:nvPicPr>
          <p:cNvPr id="12290" name="Picture 2" descr="G:\нацменшини\Роми_2015\Роми-Київ\фото-роми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" y="236306"/>
            <a:ext cx="8892286" cy="592819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537" y="6368515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2193"/>
            <a:ext cx="8229600" cy="11507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CC3300"/>
                </a:solidFill>
              </a:rPr>
              <a:t>Кількість </a:t>
            </a:r>
            <a:r>
              <a:rPr lang="uk-UA" sz="2800" b="1" dirty="0" err="1" smtClean="0">
                <a:solidFill>
                  <a:srgbClr val="CC3300"/>
                </a:solidFill>
              </a:rPr>
              <a:t>дітей-ромів</a:t>
            </a:r>
            <a:r>
              <a:rPr lang="uk-UA" sz="2800" b="1" dirty="0" smtClean="0">
                <a:solidFill>
                  <a:srgbClr val="CC3300"/>
                </a:solidFill>
              </a:rPr>
              <a:t> 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у </a:t>
            </a:r>
            <a:r>
              <a:rPr lang="uk-UA" sz="2800" b="1" dirty="0">
                <a:solidFill>
                  <a:srgbClr val="CC3300"/>
                </a:solidFill>
              </a:rPr>
              <a:t>загальноосвітніх закладах </a:t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>
                <a:solidFill>
                  <a:srgbClr val="CC3300"/>
                </a:solidFill>
              </a:rPr>
              <a:t>у </a:t>
            </a:r>
            <a:r>
              <a:rPr lang="uk-UA" sz="2800" b="1" dirty="0" smtClean="0">
                <a:solidFill>
                  <a:srgbClr val="CC3300"/>
                </a:solidFill>
              </a:rPr>
              <a:t>2013/2014 </a:t>
            </a:r>
            <a:r>
              <a:rPr lang="uk-UA" sz="2800" b="1" dirty="0">
                <a:solidFill>
                  <a:srgbClr val="CC3300"/>
                </a:solidFill>
              </a:rPr>
              <a:t>навчальному році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135" name="Group 1377"/>
          <p:cNvGraphicFramePr>
            <a:graphicFrameLocks noGrp="1"/>
          </p:cNvGraphicFramePr>
          <p:nvPr>
            <p:ph type="tbl" idx="1"/>
          </p:nvPr>
        </p:nvGraphicFramePr>
        <p:xfrm>
          <a:off x="428596" y="1285860"/>
          <a:ext cx="8229600" cy="5390833"/>
        </p:xfrm>
        <a:graphic>
          <a:graphicData uri="http://schemas.openxmlformats.org/drawingml/2006/table">
            <a:tbl>
              <a:tblPr/>
              <a:tblGrid>
                <a:gridCol w="442913"/>
                <a:gridCol w="2433637"/>
                <a:gridCol w="2212975"/>
                <a:gridCol w="2212975"/>
                <a:gridCol w="927100"/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uk-U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учнів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Ужгород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616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kumimoji="0" lang="uk-U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Мукачево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947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Берегово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458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Хуст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218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Чоп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133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Берегівський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823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Великоберезнянський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253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Виноградівський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1141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Воловецький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46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Іршавський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558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Міжгірський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66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Мукачівський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900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Перечинський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710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276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Свалявський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315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Тячівський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81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Ужгородський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1103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Хустський район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152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Усього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153352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lang="hu-HU" sz="11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8796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4270" y="6513815"/>
            <a:ext cx="328586" cy="292079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2193"/>
            <a:ext cx="8229600" cy="1068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CC3300"/>
                </a:solidFill>
              </a:rPr>
              <a:t>Кількість </a:t>
            </a:r>
            <a:r>
              <a:rPr lang="uk-UA" sz="2800" b="1" dirty="0" err="1" smtClean="0">
                <a:solidFill>
                  <a:srgbClr val="CC3300"/>
                </a:solidFill>
              </a:rPr>
              <a:t>дітей-ромів</a:t>
            </a:r>
            <a:r>
              <a:rPr lang="uk-UA" sz="2800" b="1" dirty="0" smtClean="0">
                <a:solidFill>
                  <a:srgbClr val="CC3300"/>
                </a:solidFill>
              </a:rPr>
              <a:t/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у </a:t>
            </a:r>
            <a:r>
              <a:rPr lang="uk-UA" sz="2800" b="1" dirty="0">
                <a:solidFill>
                  <a:srgbClr val="CC3300"/>
                </a:solidFill>
              </a:rPr>
              <a:t>загальноосвітніх закладах </a:t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>
                <a:solidFill>
                  <a:srgbClr val="CC3300"/>
                </a:solidFill>
              </a:rPr>
              <a:t>у </a:t>
            </a:r>
            <a:r>
              <a:rPr lang="uk-UA" sz="2800" b="1" dirty="0" smtClean="0">
                <a:solidFill>
                  <a:srgbClr val="CC3300"/>
                </a:solidFill>
              </a:rPr>
              <a:t>2014/2015 </a:t>
            </a:r>
            <a:r>
              <a:rPr lang="uk-UA" sz="2800" b="1" dirty="0">
                <a:solidFill>
                  <a:srgbClr val="CC3300"/>
                </a:solidFill>
              </a:rPr>
              <a:t>навчальному році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4" name="Group 1377"/>
          <p:cNvGraphicFramePr>
            <a:graphicFrameLocks/>
          </p:cNvGraphicFramePr>
          <p:nvPr/>
        </p:nvGraphicFramePr>
        <p:xfrm>
          <a:off x="428596" y="1285860"/>
          <a:ext cx="8229600" cy="5390833"/>
        </p:xfrm>
        <a:graphic>
          <a:graphicData uri="http://schemas.openxmlformats.org/drawingml/2006/table">
            <a:tbl>
              <a:tblPr/>
              <a:tblGrid>
                <a:gridCol w="442913"/>
                <a:gridCol w="2433637"/>
                <a:gridCol w="2212975"/>
                <a:gridCol w="2212975"/>
                <a:gridCol w="927100"/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uk-U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міста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учнів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Ужгород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14590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685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Мукачево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949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Берегово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467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Хуст 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218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Чоп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155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877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Великоберезнянський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260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15742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1272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Воловецький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48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Іршавський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537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Міжгірський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75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Мукачівський район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948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Перечинський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807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12805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298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Свалявський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387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Тячівський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103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Ужгородський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1156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Хустський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11648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151</a:t>
                      </a:r>
                      <a:endParaRPr lang="uk-UA" sz="1100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Усього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154927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lang="uk-UA" sz="11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9393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4714" y="6327418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6926" y="61644"/>
            <a:ext cx="8229600" cy="11404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>
                <a:solidFill>
                  <a:srgbClr val="CC3300"/>
                </a:solidFill>
              </a:rPr>
              <a:t>Кількість </a:t>
            </a:r>
            <a:r>
              <a:rPr lang="uk-UA" sz="2800" b="1" dirty="0" err="1" smtClean="0">
                <a:solidFill>
                  <a:srgbClr val="CC3300"/>
                </a:solidFill>
              </a:rPr>
              <a:t>дітей-ромів</a:t>
            </a:r>
            <a:r>
              <a:rPr lang="uk-UA" sz="2800" b="1" dirty="0" smtClean="0">
                <a:solidFill>
                  <a:srgbClr val="CC3300"/>
                </a:solidFill>
              </a:rPr>
              <a:t/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у </a:t>
            </a:r>
            <a:r>
              <a:rPr lang="uk-UA" sz="2800" b="1" dirty="0">
                <a:solidFill>
                  <a:srgbClr val="CC3300"/>
                </a:solidFill>
              </a:rPr>
              <a:t>загальноосвітніх закладах </a:t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>
                <a:solidFill>
                  <a:srgbClr val="CC3300"/>
                </a:solidFill>
              </a:rPr>
              <a:t>у </a:t>
            </a:r>
            <a:r>
              <a:rPr lang="uk-UA" sz="2800" b="1" dirty="0" smtClean="0">
                <a:solidFill>
                  <a:srgbClr val="CC3300"/>
                </a:solidFill>
              </a:rPr>
              <a:t>2015/2016 </a:t>
            </a:r>
            <a:r>
              <a:rPr lang="uk-UA" sz="2800" b="1" dirty="0">
                <a:solidFill>
                  <a:srgbClr val="CC3300"/>
                </a:solidFill>
              </a:rPr>
              <a:t>навчальному році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5" name="Group 1377"/>
          <p:cNvGraphicFramePr>
            <a:graphicFrameLocks noGrp="1"/>
          </p:cNvGraphicFramePr>
          <p:nvPr>
            <p:ph type="tbl" idx="1"/>
          </p:nvPr>
        </p:nvGraphicFramePr>
        <p:xfrm>
          <a:off x="428596" y="1285860"/>
          <a:ext cx="8229600" cy="5390833"/>
        </p:xfrm>
        <a:graphic>
          <a:graphicData uri="http://schemas.openxmlformats.org/drawingml/2006/table">
            <a:tbl>
              <a:tblPr/>
              <a:tblGrid>
                <a:gridCol w="442913"/>
                <a:gridCol w="2433637"/>
                <a:gridCol w="2212975"/>
                <a:gridCol w="2212975"/>
                <a:gridCol w="927100"/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uk-UA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міста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Загальна кількість учнів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Роми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Ужгород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697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Мукачево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10552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Берегово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457</a:t>
                      </a:r>
                      <a:endParaRPr lang="uk-UA" sz="1100" b="1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Хуст 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Чоп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5659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Великоберезнянський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274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Виноградівський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926</a:t>
                      </a:r>
                      <a:endParaRPr lang="uk-UA" sz="1100" b="1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Воловецький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Іршавський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509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Міжгірський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Мукачівський район</a:t>
                      </a:r>
                      <a:endParaRPr kumimoji="0" lang="uk-U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1044</a:t>
                      </a:r>
                      <a:endParaRPr lang="uk-UA" sz="1100" b="1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Перечинський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895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Рахівський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326</a:t>
                      </a:r>
                      <a:endParaRPr lang="uk-UA" sz="1100" b="1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Свалявський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423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Тячівський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</a:t>
                      </a: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0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9</a:t>
                      </a:r>
                      <a:endParaRPr lang="uk-UA" sz="1100" b="1" dirty="0">
                        <a:solidFill>
                          <a:srgbClr val="00000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Ужгородський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Хустський район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Усього</a:t>
                      </a:r>
                      <a:endParaRPr kumimoji="0" lang="uk-UA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156953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9626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715" y="6327418"/>
            <a:ext cx="2133600" cy="476250"/>
          </a:xfrm>
        </p:spPr>
        <p:txBody>
          <a:bodyPr/>
          <a:lstStyle/>
          <a:p>
            <a:fld id="{B0F7FD7D-369B-43CB-B787-B57CB456524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291512" cy="1222361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Динаміка кількості </a:t>
            </a:r>
            <a:r>
              <a:rPr lang="uk-UA" sz="2800" b="1" dirty="0" err="1" smtClean="0">
                <a:solidFill>
                  <a:srgbClr val="CC3300"/>
                </a:solidFill>
              </a:rPr>
              <a:t>дітей-ромів</a:t>
            </a:r>
            <a:r>
              <a:rPr lang="uk-UA" sz="2800" b="1" dirty="0" smtClean="0">
                <a:solidFill>
                  <a:srgbClr val="CC3300"/>
                </a:solidFill>
              </a:rPr>
              <a:t> </a:t>
            </a:r>
            <a:r>
              <a:rPr lang="uk-UA" sz="2800" b="1" dirty="0">
                <a:solidFill>
                  <a:srgbClr val="CC3300"/>
                </a:solidFill>
              </a:rPr>
              <a:t/>
            </a:r>
            <a:br>
              <a:rPr lang="uk-UA" sz="2800" b="1" dirty="0">
                <a:solidFill>
                  <a:srgbClr val="CC3300"/>
                </a:solidFill>
              </a:rPr>
            </a:br>
            <a:r>
              <a:rPr lang="uk-UA" sz="2800" b="1" dirty="0">
                <a:solidFill>
                  <a:srgbClr val="CC3300"/>
                </a:solidFill>
              </a:rPr>
              <a:t>у загальноосвітніх </a:t>
            </a:r>
            <a:r>
              <a:rPr lang="uk-UA" sz="2800" b="1" dirty="0" smtClean="0">
                <a:solidFill>
                  <a:srgbClr val="CC3300"/>
                </a:solidFill>
              </a:rPr>
              <a:t>закладах області</a:t>
            </a:r>
            <a:endParaRPr lang="ru-RU" sz="2800" b="1" dirty="0">
              <a:solidFill>
                <a:srgbClr val="CC3300"/>
              </a:solidFill>
            </a:endParaRPr>
          </a:p>
        </p:txBody>
      </p:sp>
      <p:graphicFrame>
        <p:nvGraphicFramePr>
          <p:cNvPr id="355428" name="Group 100"/>
          <p:cNvGraphicFramePr>
            <a:graphicFrameLocks noGrp="1"/>
          </p:cNvGraphicFramePr>
          <p:nvPr>
            <p:ph type="tbl" idx="1"/>
          </p:nvPr>
        </p:nvGraphicFramePr>
        <p:xfrm>
          <a:off x="531819" y="1641606"/>
          <a:ext cx="8072492" cy="4786348"/>
        </p:xfrm>
        <a:graphic>
          <a:graphicData uri="http://schemas.openxmlformats.org/drawingml/2006/table">
            <a:tbl>
              <a:tblPr/>
              <a:tblGrid>
                <a:gridCol w="2018123"/>
                <a:gridCol w="2018123"/>
                <a:gridCol w="2018123"/>
                <a:gridCol w="2018123"/>
              </a:tblGrid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Навчальний рік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Загальна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к-сть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учнів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Роми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2013/2014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153352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lang="hu-HU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8796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2014/2015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154927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lang="uk-UA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9393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2015/2016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156953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FD7D-369B-43CB-B787-B57CB45652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C3300"/>
                </a:solidFill>
              </a:rPr>
              <a:t>Специфічні особливості</a:t>
            </a:r>
            <a:br>
              <a:rPr lang="uk-UA" sz="2800" b="1" dirty="0" smtClean="0">
                <a:solidFill>
                  <a:srgbClr val="CC3300"/>
                </a:solidFill>
              </a:rPr>
            </a:br>
            <a:r>
              <a:rPr lang="uk-UA" sz="2800" b="1" dirty="0" smtClean="0">
                <a:solidFill>
                  <a:srgbClr val="CC3300"/>
                </a:solidFill>
              </a:rPr>
              <a:t>середовища розвитку </a:t>
            </a:r>
            <a:r>
              <a:rPr lang="uk-UA" sz="2800" b="1" dirty="0" err="1" smtClean="0">
                <a:solidFill>
                  <a:srgbClr val="CC3300"/>
                </a:solidFill>
              </a:rPr>
              <a:t>учнів-ромів</a:t>
            </a:r>
            <a:endParaRPr lang="hu-HU" sz="28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357298"/>
            <a:ext cx="8825501" cy="514353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порівняно висока багатодітність у </a:t>
            </a:r>
            <a:r>
              <a:rPr lang="uk-UA" sz="2000" b="1" dirty="0" err="1" smtClean="0">
                <a:solidFill>
                  <a:srgbClr val="000000"/>
                </a:solidFill>
                <a:effectLst/>
              </a:rPr>
              <a:t>ромських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 сім’ях;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низька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відповідальність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батьків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за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виховання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дітей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ранні шлюби й особливості сімейного побуту;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демографічні сезонні міграції батьків учнів;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зубожіння й безробіття переважної більшості родин учнів;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низький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освітній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рівень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ромів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не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забезпечує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хороших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можливостей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для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здобуття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професійної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кваліфікації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effectLst/>
              </a:rPr>
              <a:t>працевлаштування</a:t>
            </a:r>
            <a:r>
              <a:rPr lang="ru-RU" sz="2000" b="1" dirty="0" smtClean="0">
                <a:solidFill>
                  <a:srgbClr val="000000"/>
                </a:solidFill>
                <a:effectLst/>
              </a:rPr>
              <a:t>;</a:t>
            </a:r>
            <a:endParaRPr lang="uk-UA" sz="2000" b="1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низький прошарок етнічної інтелігенції;</a:t>
            </a:r>
          </a:p>
          <a:p>
            <a:pPr>
              <a:spcBef>
                <a:spcPts val="1200"/>
              </a:spcBef>
              <a:buClrTx/>
              <a:buSzPct val="110000"/>
              <a:buFont typeface="Arial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effectLst/>
              </a:rPr>
              <a:t>відсутність у </a:t>
            </a:r>
            <a:r>
              <a:rPr lang="uk-UA" sz="2000" b="1" dirty="0" err="1" smtClean="0">
                <a:solidFill>
                  <a:srgbClr val="000000"/>
                </a:solidFill>
                <a:effectLst/>
              </a:rPr>
              <a:t>ромської</a:t>
            </a:r>
            <a:r>
              <a:rPr lang="uk-UA" sz="2000" b="1" dirty="0" smtClean="0">
                <a:solidFill>
                  <a:srgbClr val="000000"/>
                </a:solidFill>
                <a:effectLst/>
              </a:rPr>
              <a:t> спільноти чіткої позиції щодо організації навчання своїх дітей чи то в окремих школах, чи спільно з дітьми інших національностей</a:t>
            </a:r>
            <a:endParaRPr lang="ru-RU" sz="20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D800D-44DA-4487-B781-B2DB77F24F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Кола">
  <a:themeElements>
    <a:clrScheme name="Кола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Кола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ла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ла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2120</TotalTime>
  <Words>1441</Words>
  <Application>Microsoft Office PowerPoint</Application>
  <PresentationFormat>Экран (4:3)</PresentationFormat>
  <Paragraphs>581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Кола</vt:lpstr>
      <vt:lpstr>Забезпечення освітніх потреб представників ромської народності в Закарпатській області</vt:lpstr>
      <vt:lpstr>Частка ромського населення в національному складі Закарпатської області  (за даними перепису 2001 р.)</vt:lpstr>
      <vt:lpstr>Динаміка чисельності населення Закарпатської області та частки в його складі ромів</vt:lpstr>
      <vt:lpstr>Розподіл учнів-ромів  у загальноосвітніх закладах області</vt:lpstr>
      <vt:lpstr>Кількість дітей-ромів  у загальноосвітніх закладах  у 2013/2014 навчальному році</vt:lpstr>
      <vt:lpstr>Кількість дітей-ромів у загальноосвітніх закладах  у 2014/2015 навчальному році</vt:lpstr>
      <vt:lpstr>Кількість дітей-ромів у загальноосвітніх закладах  у 2015/2016 навчальному році</vt:lpstr>
      <vt:lpstr>Динаміка кількості дітей-ромів  у загальноосвітніх закладах області</vt:lpstr>
      <vt:lpstr>Специфічні особливості середовища розвитку учнів-ромів</vt:lpstr>
      <vt:lpstr>Учні початкової ланки</vt:lpstr>
      <vt:lpstr>Учні початкової ланки</vt:lpstr>
      <vt:lpstr>Учні початкової ланки</vt:lpstr>
      <vt:lpstr>Учні початкової ланки</vt:lpstr>
      <vt:lpstr>Заходи запобігання пропусків занять учнями</vt:lpstr>
      <vt:lpstr>Організаційне забезпечення навчального процесу</vt:lpstr>
      <vt:lpstr>Заходи стимулювання особистісної активності</vt:lpstr>
      <vt:lpstr>Конкурси, виставки …</vt:lpstr>
      <vt:lpstr>Вистави, змагання …</vt:lpstr>
      <vt:lpstr>Вистави, змагання …</vt:lpstr>
      <vt:lpstr>Новорічний ранок</vt:lpstr>
      <vt:lpstr>Динаміка кількості дітей-ромів  у  ПТНЗ та ВНЗ області</vt:lpstr>
      <vt:lpstr>Учні-роми в професійно-технічних  навчальних закладах області у 2015/2016 н. р.</vt:lpstr>
      <vt:lpstr>Заходи, спрямовані на прискорення соціалізації учнів-ромів</vt:lpstr>
      <vt:lpstr>Робота педагогів з батьками учнів-ромів</vt:lpstr>
      <vt:lpstr>Зустрічі поза уроками</vt:lpstr>
      <vt:lpstr>Методична робота педагогів</vt:lpstr>
      <vt:lpstr>Заходи з покращення матеріально-технічної бази ЗНЗ</vt:lpstr>
      <vt:lpstr>Фактори впливу на процеси інтеграції ромської спільноти до українського суспільства</vt:lpstr>
      <vt:lpstr>З калейдоскопу шкільного життя</vt:lpstr>
      <vt:lpstr>Слайд 30</vt:lpstr>
      <vt:lpstr>Слайд 31</vt:lpstr>
      <vt:lpstr>Слайд 32</vt:lpstr>
      <vt:lpstr>Учителю! Вклоняємось доземно перед великим іменем твоїм </vt:lpstr>
      <vt:lpstr>Свято Букварика</vt:lpstr>
      <vt:lpstr>Слайд 35</vt:lpstr>
      <vt:lpstr>Слайд 36</vt:lpstr>
      <vt:lpstr>Слайд 37</vt:lpstr>
      <vt:lpstr>Зроблено своїми руками</vt:lpstr>
      <vt:lpstr>Новорічні подарунки</vt:lpstr>
      <vt:lpstr>Разом із наставником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SabadoshVI</dc:creator>
  <cp:lastModifiedBy>Tato</cp:lastModifiedBy>
  <cp:revision>243</cp:revision>
  <dcterms:created xsi:type="dcterms:W3CDTF">2011-06-14T06:24:15Z</dcterms:created>
  <dcterms:modified xsi:type="dcterms:W3CDTF">2015-10-14T10:35:34Z</dcterms:modified>
</cp:coreProperties>
</file>