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56" r:id="rId2"/>
    <p:sldMasterId id="2147483768" r:id="rId3"/>
  </p:sldMasterIdLst>
  <p:notesMasterIdLst>
    <p:notesMasterId r:id="rId41"/>
  </p:notesMasterIdLst>
  <p:sldIdLst>
    <p:sldId id="296" r:id="rId4"/>
    <p:sldId id="267" r:id="rId5"/>
    <p:sldId id="262" r:id="rId6"/>
    <p:sldId id="265" r:id="rId7"/>
    <p:sldId id="289" r:id="rId8"/>
    <p:sldId id="263" r:id="rId9"/>
    <p:sldId id="291" r:id="rId10"/>
    <p:sldId id="292" r:id="rId11"/>
    <p:sldId id="258" r:id="rId12"/>
    <p:sldId id="260" r:id="rId13"/>
    <p:sldId id="293" r:id="rId14"/>
    <p:sldId id="261" r:id="rId15"/>
    <p:sldId id="294" r:id="rId16"/>
    <p:sldId id="295" r:id="rId17"/>
    <p:sldId id="266" r:id="rId18"/>
    <p:sldId id="268" r:id="rId19"/>
    <p:sldId id="270" r:id="rId20"/>
    <p:sldId id="269" r:id="rId21"/>
    <p:sldId id="271" r:id="rId22"/>
    <p:sldId id="273" r:id="rId23"/>
    <p:sldId id="272" r:id="rId24"/>
    <p:sldId id="274" r:id="rId25"/>
    <p:sldId id="275" r:id="rId26"/>
    <p:sldId id="276" r:id="rId27"/>
    <p:sldId id="277" r:id="rId28"/>
    <p:sldId id="278" r:id="rId29"/>
    <p:sldId id="288" r:id="rId30"/>
    <p:sldId id="279" r:id="rId31"/>
    <p:sldId id="280" r:id="rId32"/>
    <p:sldId id="290" r:id="rId33"/>
    <p:sldId id="281" r:id="rId34"/>
    <p:sldId id="282" r:id="rId35"/>
    <p:sldId id="283" r:id="rId36"/>
    <p:sldId id="284" r:id="rId37"/>
    <p:sldId id="285" r:id="rId38"/>
    <p:sldId id="286" r:id="rId39"/>
    <p:sldId id="287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66FF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53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828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2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93D851-0A6A-437E-9DDA-1582A479FEA1}" type="doc">
      <dgm:prSet loTypeId="urn:microsoft.com/office/officeart/2005/8/layout/vList2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7B23F07-91C5-4983-9098-AD102872A1B0}" type="pres">
      <dgm:prSet presAssocID="{9A93D851-0A6A-437E-9DDA-1582A479FE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CAB83BD8-9588-4C46-A092-0592AE1264DD}" type="presOf" srcId="{9A93D851-0A6A-437E-9DDA-1582A479FEA1}" destId="{17B23F07-91C5-4983-9098-AD102872A1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D718A0F-2D3D-4FFB-969D-263EB4CE9A8D}" type="datetimeFigureOut">
              <a:rPr lang="uk-UA"/>
              <a:pPr>
                <a:defRPr/>
              </a:pPr>
              <a:t>06.11.2014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4C485E1-1050-4119-B918-B2E9DCDB2EB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4013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0342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94BD1C-3072-4F7E-A72E-D7F63ADFC154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C485E1-1050-4119-B918-B2E9DCDB2EB8}" type="slidenum">
              <a:rPr lang="uk-UA" smtClean="0"/>
              <a:pPr>
                <a:defRPr/>
              </a:pPr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5923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9D832-C6A8-4F12-B3C6-928DC3724322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1F765-2086-442D-805D-CB79500443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1D180-08C3-40FA-85EB-5FDA689161AF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DC807-95F2-49AE-B73D-630E6D55FD2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1C4C5-F617-40CA-807E-7F269903A864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4A3DB-5022-45DB-804A-38CA2CC23FF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B4B9C-A098-4884-BFF3-D90678203434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8B374-3440-434B-A489-DBC45DBDE1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DF592-FC3F-420A-A3C8-835A24052836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6C198-8451-471C-85E4-8AF218404A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E368A-813B-4B48-A8BE-6D1BB5A12801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A62AF-A59B-4096-AD3E-60321D50EF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2A201-3FCF-4DF1-B8E5-F7F0FA5A0DD0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1B2B8-A2A3-4E92-BAAC-CCC99EB853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67105-C2C9-4DC2-842C-F8541BAFD557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4338D-51B0-4624-86E1-C7AA0ED463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  <p:bldP spid="5" grpId="0" build="p" autoUpdateAnimBg="0"/>
      <p:bldP spid="6" grpId="0" build="p" autoUpdateAnimBg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B0C04-59F6-462F-9EA0-95672E831F32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98519-BF5C-446C-AB58-97F797EB34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9A34-8D39-4F00-B962-50B4F378056C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0C110-0CF9-4E24-B189-C8A26C3C8A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B4860-33A3-4A65-97C1-39BDB601163B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1F358-B8AE-423E-8F8E-3456783B84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3AAC-3386-48E1-9075-7269BFC19984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01C8D-9E4F-406D-9291-5D8184D506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A5318-C22C-4E21-8527-627F4F918958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84B34-B8DD-4D33-9F74-0F8578AA6B4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EDF79-BEA1-4723-B283-5E7B6DF7CA0A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C0B57-178A-45BC-9E82-C276C84F94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95741-F2E2-49C4-B495-B4730ABD0733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F802E-ABA1-44B9-AD35-E51A64B853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6802D745-E10B-465B-8F26-3B4278CA6778}" type="datetimeFigureOut">
              <a:rPr lang="ru-RU"/>
              <a:pPr>
                <a:defRPr/>
              </a:pPr>
              <a:t>06.11.2014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BE4530E7-9566-4C5B-8CA2-583D29850F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545BB3E4-69F3-4C02-97B5-8EA1514EFE32}" type="datetimeFigureOut">
              <a:rPr lang="ru-RU"/>
              <a:pPr>
                <a:defRPr/>
              </a:pPr>
              <a:t>06.11.2014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E86447A8-EBCA-4E01-8865-A2E2DF5CCC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  <p:bldP spid="7" grpId="0" autoUpdateAnimBg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E9D4C0D6-A096-4607-8518-2F441B4D642B}" type="datetimeFigureOut">
              <a:rPr lang="ru-RU"/>
              <a:pPr>
                <a:defRPr/>
              </a:pPr>
              <a:t>06.11.2014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3EC470DE-ED50-4CA2-B59A-8E493B363D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3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F066879E-58E4-4081-A221-A1397C2CC914}" type="datetimeFigureOut">
              <a:rPr lang="ru-RU"/>
              <a:pPr>
                <a:defRPr/>
              </a:pPr>
              <a:t>06.11.2014</a:t>
            </a:fld>
            <a:endParaRPr lang="ru-RU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246E0A1F-36DF-437A-B9E4-45D5CCDBC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9" grpId="0" build="p" autoUpdateAnimBg="0"/>
      <p:bldP spid="11" grpId="0" build="p" autoUpdateAnimBg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9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3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13DA3476-7422-4AB1-83A7-84206EC0BF41}" type="datetimeFigureOut">
              <a:rPr lang="ru-RU"/>
              <a:pPr>
                <a:defRPr/>
              </a:pPr>
              <a:t>06.11.2014</a:t>
            </a:fld>
            <a:endParaRPr lang="ru-RU"/>
          </a:p>
        </p:txBody>
      </p:sp>
      <p:sp>
        <p:nvSpPr>
          <p:cNvPr id="1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C3FBF70E-7726-4902-B3DA-1D87424C23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  <p:bldP spid="5" grpId="0" build="p" autoUpdateAnimBg="0"/>
      <p:bldP spid="6" grpId="0" build="p" autoUpdateAnimBg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5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9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39CB05AA-B74A-4DE7-8FD3-8727F3F283B8}" type="datetimeFigureOut">
              <a:rPr lang="ru-RU"/>
              <a:pPr>
                <a:defRPr/>
              </a:pPr>
              <a:t>06.11.2014</a:t>
            </a:fld>
            <a:endParaRPr lang="ru-RU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2C0E8DD8-BB96-4731-A019-639FCEEAC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F6DCE2D3-BF82-4D2C-9F97-ECAA1DD3D197}" type="datetimeFigureOut">
              <a:rPr lang="ru-RU"/>
              <a:pPr>
                <a:defRPr/>
              </a:pPr>
              <a:t>06.11.2014</a:t>
            </a:fld>
            <a:endParaRPr lang="ru-RU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1E160370-94A5-4C7D-BD05-542DE020A3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80FF3-2E7A-42C5-9BF8-90966AB13CC8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FA53D-05CB-4409-886B-D162CC2217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2AD82C02-78D8-476F-89FB-8B05B443207D}" type="datetimeFigureOut">
              <a:rPr lang="ru-RU"/>
              <a:pPr>
                <a:defRPr/>
              </a:pPr>
              <a:t>06.11.2014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B34BC425-D2B5-4739-8871-4A60102B1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  <p:bldP spid="22" grpId="0" autoUpdateAnimBg="0"/>
      <p:bldP spid="3" grpId="0" build="p" autoUpdateAnimBg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920FF6B9-76B8-4F44-ABDA-5EA6D6D80FFC}" type="datetimeFigureOut">
              <a:rPr lang="ru-RU"/>
              <a:pPr>
                <a:defRPr/>
              </a:pPr>
              <a:t>06.11.2014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87467686-242E-41CF-9787-9AA4A2A1F2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build="p" autoUpdateAnimBg="0"/>
      <p:bldP spid="3" grpId="0" build="p" autoUpdateAnimBg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FD94B344-CC87-47A0-A50C-B6533986D29F}" type="datetimeFigureOut">
              <a:rPr lang="ru-RU"/>
              <a:pPr>
                <a:defRPr/>
              </a:pPr>
              <a:t>06.11.2014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753EE8CE-914A-4059-9E9E-C93E4BBA5A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C7428900-0C91-48F9-A7D5-D6F73EE0059A}" type="datetimeFigureOut">
              <a:rPr lang="ru-RU"/>
              <a:pPr>
                <a:defRPr/>
              </a:pPr>
              <a:t>06.11.2014</a:t>
            </a:fld>
            <a:endParaRPr lang="ru-R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lumMod val="75000"/>
                    <a:lumOff val="25000"/>
                  </a:prstClr>
                </a:solidFill>
              </a:defRPr>
            </a:lvl1pPr>
          </a:lstStyle>
          <a:p>
            <a:pPr>
              <a:defRPr/>
            </a:pPr>
            <a:fld id="{FFC0C881-B90E-40E5-BE01-8B221CE1B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AEAD7-0AD9-444E-B3E4-7B8A25688F00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A43C6-76FC-41DD-B9F6-6904A7767C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1538" y="2674938"/>
            <a:ext cx="7408862" cy="34512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E84F3-A54B-4316-85C3-A4783767870A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8C74F-25DD-458A-B8C3-50A9F1A447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74022-EB65-4851-9C95-38E27EB0E7B5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A5C-B123-4040-852C-4203398D20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66A5E-B4E6-44F6-841C-2EEF6AEE88FE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1C4BD-20BD-4671-BE67-A6E8F34850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  <p:bldP spid="5" grpId="0" build="p" autoUpdateAnimBg="0"/>
      <p:bldP spid="6" grpId="0" build="p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8DA47-87A6-4A6F-A9F3-67658F526023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228C1-1E6F-458D-9DD7-4CF3067535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41CF-3861-47D5-8A35-9F5EF37DB9F9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0A5C0-464E-410B-A202-A1C21BE21DF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78693-7DDA-4474-9062-706C0C9AC6E8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D4265-7F8D-47C0-987D-DBC632CC2B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1AEA1-7682-4967-A8BB-CA0C48AD06C2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96C85-C268-4F90-944E-E7A7B4AB1A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build="p" autoUpdateAnimBg="0"/>
      <p:bldP spid="4" grpId="0" build="p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D28A3C-A3D2-45BE-8350-A3FFD9EA919A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9949672-1643-4F70-8BAB-84D86DE4CF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C364EA-2CC7-430A-A9CF-69AC64435CA3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780F30-B91E-44D0-A533-F1AFD6E573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6246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4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6246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4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6246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4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6246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4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6246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4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6246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4755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  <p:sp>
        <p:nvSpPr>
          <p:cNvPr id="7475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6AA9C4-D8DA-44F0-8FF8-788763AC1F9D}" type="datetimeFigureOut">
              <a:rPr lang="ru-RU"/>
              <a:pPr>
                <a:defRPr/>
              </a:pPr>
              <a:t>06.11.2014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2E0A33-47DC-4B5C-AB81-4C043A7D6D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476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846" r:id="rId12"/>
    <p:sldLayoutId id="214748384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  <p:bldP spid="7476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7476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7476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7476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74760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7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7476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libri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47.jpeg"/><Relationship Id="rId21" Type="http://schemas.openxmlformats.org/officeDocument/2006/relationships/image" Target="../media/image65.jpe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17" Type="http://schemas.openxmlformats.org/officeDocument/2006/relationships/image" Target="../media/image61.jpe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60.jpeg"/><Relationship Id="rId20" Type="http://schemas.openxmlformats.org/officeDocument/2006/relationships/image" Target="../media/image64.jpeg"/><Relationship Id="rId1" Type="http://schemas.openxmlformats.org/officeDocument/2006/relationships/tags" Target="../tags/tag1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19" Type="http://schemas.openxmlformats.org/officeDocument/2006/relationships/image" Target="../media/image63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Relationship Id="rId14" Type="http://schemas.openxmlformats.org/officeDocument/2006/relationships/image" Target="../media/image58.jpeg"/><Relationship Id="rId22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3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5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6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7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8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9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0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image" Target="../media/image133.jpeg"/><Relationship Id="rId4" Type="http://schemas.openxmlformats.org/officeDocument/2006/relationships/image" Target="../media/image127.jpeg"/><Relationship Id="rId9" Type="http://schemas.openxmlformats.org/officeDocument/2006/relationships/image" Target="../media/image13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141.jpeg"/><Relationship Id="rId7" Type="http://schemas.openxmlformats.org/officeDocument/2006/relationships/image" Target="../media/image145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3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4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5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eg"/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6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7.xml"/><Relationship Id="rId6" Type="http://schemas.openxmlformats.org/officeDocument/2006/relationships/image" Target="../media/image168.jpeg"/><Relationship Id="rId11" Type="http://schemas.openxmlformats.org/officeDocument/2006/relationships/image" Target="../media/image173.jpeg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8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10" Type="http://schemas.openxmlformats.org/officeDocument/2006/relationships/image" Target="../media/image181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9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Relationship Id="rId9" Type="http://schemas.openxmlformats.org/officeDocument/2006/relationships/image" Target="../media/image18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12" Type="http://schemas.openxmlformats.org/officeDocument/2006/relationships/image" Target="../media/image198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0.xml"/><Relationship Id="rId6" Type="http://schemas.openxmlformats.org/officeDocument/2006/relationships/image" Target="../media/image192.jpeg"/><Relationship Id="rId11" Type="http://schemas.openxmlformats.org/officeDocument/2006/relationships/image" Target="../media/image197.jpeg"/><Relationship Id="rId5" Type="http://schemas.openxmlformats.org/officeDocument/2006/relationships/image" Target="../media/image191.jpeg"/><Relationship Id="rId10" Type="http://schemas.openxmlformats.org/officeDocument/2006/relationships/image" Target="../media/image196.jpeg"/><Relationship Id="rId4" Type="http://schemas.openxmlformats.org/officeDocument/2006/relationships/image" Target="../media/image190.jpeg"/><Relationship Id="rId9" Type="http://schemas.openxmlformats.org/officeDocument/2006/relationships/image" Target="../media/image1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1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3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124548"/>
            <a:ext cx="2520280" cy="179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596" y="3477312"/>
            <a:ext cx="8286808" cy="298543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50" dirty="0" err="1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Зубівський</a:t>
            </a:r>
            <a:r>
              <a:rPr lang="uk-UA" sz="4800" b="1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 навчально-виховний комплекс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Миргородської районної ради</a:t>
            </a:r>
            <a:endParaRPr lang="uk-UA" sz="4400" b="1" spc="50" dirty="0">
              <a:ln w="11430"/>
              <a:solidFill>
                <a:srgbClr val="3333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400" b="1" spc="50" dirty="0">
                <a:ln w="11430"/>
                <a:solidFill>
                  <a:srgbClr val="3333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  <a:cs typeface="+mn-cs"/>
              </a:rPr>
              <a:t>Полтавської області</a:t>
            </a:r>
            <a:endParaRPr lang="ru-RU" sz="4400" b="1" spc="50" dirty="0">
              <a:ln w="11430"/>
              <a:solidFill>
                <a:srgbClr val="3333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0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34">
        <p:split orient="vert"/>
      </p:transition>
    </mc:Choice>
    <mc:Fallback xmlns="">
      <p:transition spd="slow" advTm="144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2" descr="C:\Users\1\Desktop\1273836918_podcolnuh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 1"/>
          <p:cNvSpPr/>
          <p:nvPr/>
        </p:nvSpPr>
        <p:spPr>
          <a:xfrm>
            <a:off x="3034885" y="2087113"/>
            <a:ext cx="3672407" cy="2826649"/>
          </a:xfrm>
          <a:prstGeom prst="ellipse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Демократизація школи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755576" y="3091654"/>
            <a:ext cx="2028790" cy="1179738"/>
          </a:xfrm>
          <a:prstGeom prst="ellipse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Підтримка учнівських ініціатив</a:t>
            </a:r>
            <a:endParaRPr lang="ru-RU" sz="1600" b="1" dirty="0"/>
          </a:p>
        </p:txBody>
      </p:sp>
      <p:sp>
        <p:nvSpPr>
          <p:cNvPr id="5" name="Овал 4"/>
          <p:cNvSpPr/>
          <p:nvPr/>
        </p:nvSpPr>
        <p:spPr>
          <a:xfrm>
            <a:off x="323528" y="692696"/>
            <a:ext cx="2222701" cy="1361647"/>
          </a:xfrm>
          <a:prstGeom prst="ellipse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/>
              <a:t>Учнівське самоврядування</a:t>
            </a:r>
            <a:endParaRPr lang="ru-RU" sz="1400" b="1" dirty="0"/>
          </a:p>
        </p:txBody>
      </p:sp>
      <p:sp>
        <p:nvSpPr>
          <p:cNvPr id="6" name="Овал 5"/>
          <p:cNvSpPr/>
          <p:nvPr/>
        </p:nvSpPr>
        <p:spPr>
          <a:xfrm>
            <a:off x="-21664" y="4604373"/>
            <a:ext cx="2181944" cy="1152128"/>
          </a:xfrm>
          <a:prstGeom prst="ellipse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Співпраця з суспільними організаціями</a:t>
            </a:r>
            <a:endParaRPr lang="ru-RU" sz="1600" b="1" dirty="0"/>
          </a:p>
        </p:txBody>
      </p:sp>
      <p:sp>
        <p:nvSpPr>
          <p:cNvPr id="7" name="Овал 6"/>
          <p:cNvSpPr/>
          <p:nvPr/>
        </p:nvSpPr>
        <p:spPr>
          <a:xfrm>
            <a:off x="2999329" y="5536569"/>
            <a:ext cx="2298503" cy="1118439"/>
          </a:xfrm>
          <a:prstGeom prst="ellipse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Співпраця НВК з сільською громадою</a:t>
            </a:r>
            <a:endParaRPr lang="ru-RU" sz="1600" b="1" dirty="0"/>
          </a:p>
        </p:txBody>
      </p:sp>
      <p:sp>
        <p:nvSpPr>
          <p:cNvPr id="8" name="Овал 7"/>
          <p:cNvSpPr/>
          <p:nvPr/>
        </p:nvSpPr>
        <p:spPr>
          <a:xfrm>
            <a:off x="6600076" y="4880992"/>
            <a:ext cx="2446272" cy="1408491"/>
          </a:xfrm>
          <a:prstGeom prst="ellipse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Залучення позабюджетних коштів</a:t>
            </a:r>
            <a:endParaRPr lang="ru-RU" sz="1600" b="1" dirty="0"/>
          </a:p>
        </p:txBody>
      </p:sp>
      <p:sp>
        <p:nvSpPr>
          <p:cNvPr id="9" name="Овал 8"/>
          <p:cNvSpPr/>
          <p:nvPr/>
        </p:nvSpPr>
        <p:spPr>
          <a:xfrm>
            <a:off x="6939126" y="2662064"/>
            <a:ext cx="2225721" cy="1152128"/>
          </a:xfrm>
          <a:prstGeom prst="ellipse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/>
              <a:t>Демократизація уроку</a:t>
            </a:r>
            <a:endParaRPr lang="ru-RU" sz="1400" b="1" dirty="0"/>
          </a:p>
        </p:txBody>
      </p:sp>
      <p:sp>
        <p:nvSpPr>
          <p:cNvPr id="10" name="Овал 9"/>
          <p:cNvSpPr/>
          <p:nvPr/>
        </p:nvSpPr>
        <p:spPr>
          <a:xfrm>
            <a:off x="6804248" y="420708"/>
            <a:ext cx="2037928" cy="1102816"/>
          </a:xfrm>
          <a:prstGeom prst="ellipse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Демократизація стосунків</a:t>
            </a:r>
            <a:endParaRPr lang="ru-RU" sz="1600" b="1" dirty="0"/>
          </a:p>
        </p:txBody>
      </p:sp>
      <p:sp>
        <p:nvSpPr>
          <p:cNvPr id="11" name="Овал 10"/>
          <p:cNvSpPr/>
          <p:nvPr/>
        </p:nvSpPr>
        <p:spPr>
          <a:xfrm>
            <a:off x="3275856" y="404664"/>
            <a:ext cx="2448272" cy="1080120"/>
          </a:xfrm>
          <a:prstGeom prst="ellipse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/>
              <a:t>Демократизація управління</a:t>
            </a:r>
            <a:endParaRPr lang="ru-RU" sz="1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200">
        <p:split orient="vert"/>
      </p:transition>
    </mc:Choice>
    <mc:Fallback xmlns="">
      <p:transition spd="slow" advTm="112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942" y="131661"/>
            <a:ext cx="8229600" cy="984832"/>
          </a:xfrm>
        </p:spPr>
        <p:txBody>
          <a:bodyPr/>
          <a:lstStyle/>
          <a:p>
            <a:r>
              <a:rPr lang="uk-UA" b="1" dirty="0" smtClean="0"/>
              <a:t>Наші партнери</a:t>
            </a:r>
            <a:endParaRPr lang="ru-RU" b="1" dirty="0"/>
          </a:p>
        </p:txBody>
      </p:sp>
      <p:sp>
        <p:nvSpPr>
          <p:cNvPr id="4" name="Двойная стрелка вверх/вниз 3"/>
          <p:cNvSpPr/>
          <p:nvPr/>
        </p:nvSpPr>
        <p:spPr>
          <a:xfrm>
            <a:off x="1259632" y="3096304"/>
            <a:ext cx="6048671" cy="1360168"/>
          </a:xfrm>
          <a:prstGeom prst="upDownArrow">
            <a:avLst>
              <a:gd name="adj1" fmla="val 50000"/>
              <a:gd name="adj2" fmla="val 41326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i="1" dirty="0" smtClean="0">
                <a:solidFill>
                  <a:srgbClr val="FFFF00"/>
                </a:solidFill>
              </a:rPr>
              <a:t>Партнери </a:t>
            </a:r>
            <a:endParaRPr lang="ru-RU" sz="4800" b="1" i="1" dirty="0">
              <a:solidFill>
                <a:srgbClr val="FFFF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156176" y="855368"/>
            <a:ext cx="2987823" cy="15841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Спілка ветеранів Афганістану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03648" y="2658616"/>
            <a:ext cx="5904655" cy="60077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 smtClean="0"/>
              <a:t>Зовнішні </a:t>
            </a:r>
            <a:endParaRPr lang="ru-RU" sz="4800" dirty="0"/>
          </a:p>
        </p:txBody>
      </p:sp>
      <p:sp>
        <p:nvSpPr>
          <p:cNvPr id="7" name="Овал 6"/>
          <p:cNvSpPr/>
          <p:nvPr/>
        </p:nvSpPr>
        <p:spPr>
          <a:xfrm>
            <a:off x="3102425" y="975050"/>
            <a:ext cx="3024336" cy="16097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Сільська громада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516" y="855368"/>
            <a:ext cx="2857899" cy="15841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ПАФ «Гарант»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03648" y="4456472"/>
            <a:ext cx="5904655" cy="4572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 smtClean="0"/>
              <a:t>Внутрішні  </a:t>
            </a:r>
            <a:endParaRPr lang="ru-RU" sz="4400" dirty="0"/>
          </a:p>
        </p:txBody>
      </p:sp>
      <p:sp>
        <p:nvSpPr>
          <p:cNvPr id="12" name="Овал 11"/>
          <p:cNvSpPr/>
          <p:nvPr/>
        </p:nvSpPr>
        <p:spPr>
          <a:xfrm>
            <a:off x="75216" y="5108203"/>
            <a:ext cx="2892498" cy="1628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Рада школи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125373" y="5085184"/>
            <a:ext cx="2826060" cy="14401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Виховні центри</a:t>
            </a:r>
            <a:endParaRPr lang="ru-RU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156176" y="5085184"/>
            <a:ext cx="2807803" cy="155263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Батьківський комітет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0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76">
        <p:split orient="vert"/>
      </p:transition>
    </mc:Choice>
    <mc:Fallback xmlns="">
      <p:transition spd="slow" advTm="100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34925"/>
            <a:ext cx="91440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Демократичний підхід 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2417719" y="5204506"/>
          <a:ext cx="6768752" cy="1392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4-конечная звезда 11"/>
          <p:cNvSpPr/>
          <p:nvPr/>
        </p:nvSpPr>
        <p:spPr>
          <a:xfrm>
            <a:off x="-76200" y="566738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4-конечная звезда 13"/>
          <p:cNvSpPr/>
          <p:nvPr/>
        </p:nvSpPr>
        <p:spPr>
          <a:xfrm>
            <a:off x="0" y="2636838"/>
            <a:ext cx="457200" cy="457200"/>
          </a:xfrm>
          <a:prstGeom prst="star4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4-конечная звезда 14"/>
          <p:cNvSpPr/>
          <p:nvPr/>
        </p:nvSpPr>
        <p:spPr>
          <a:xfrm>
            <a:off x="-3175" y="2185988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4-конечная звезда 15"/>
          <p:cNvSpPr/>
          <p:nvPr/>
        </p:nvSpPr>
        <p:spPr>
          <a:xfrm>
            <a:off x="-98425" y="3386138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4-конечная звезда 16"/>
          <p:cNvSpPr/>
          <p:nvPr/>
        </p:nvSpPr>
        <p:spPr>
          <a:xfrm>
            <a:off x="2555875" y="5445125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642938"/>
            <a:ext cx="5786438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приділяє</a:t>
            </a:r>
            <a:r>
              <a:rPr lang="uk-U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більше уваги внутрішній оцінці учнів та отриманню задоволення від безпосереднього процесу навчання та інших видів діяльності ;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3175" y="2133600"/>
            <a:ext cx="5789613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prstClr val="black"/>
                </a:solidFill>
                <a:latin typeface="+mn-lt"/>
                <a:cs typeface="+mn-cs"/>
              </a:rPr>
              <a:t>     </a:t>
            </a:r>
            <a:r>
              <a:rPr lang="uk-UA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залучає </a:t>
            </a:r>
            <a:r>
              <a:rPr lang="uk-U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учнів до презентації своєї діяльності перед реальними людьми та роботі над реальними проблемами</a:t>
            </a:r>
            <a:r>
              <a:rPr lang="uk-UA" dirty="0" smtClean="0">
                <a:solidFill>
                  <a:prstClr val="black"/>
                </a:solidFill>
                <a:latin typeface="+mn-lt"/>
                <a:cs typeface="+mn-cs"/>
              </a:rPr>
              <a:t>;</a:t>
            </a:r>
            <a:endParaRPr lang="ru-RU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20" name="Прямая соединительная линия 19"/>
          <p:cNvPicPr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74863"/>
            <a:ext cx="5413375" cy="130175"/>
          </a:xfrm>
          <a:prstGeom prst="rect">
            <a:avLst/>
          </a:prstGeom>
          <a:noFill/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-114297" y="3213100"/>
            <a:ext cx="52819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33906" y="620713"/>
            <a:ext cx="52819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0" y="3213100"/>
            <a:ext cx="914400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прияє</a:t>
            </a:r>
            <a:r>
              <a:rPr lang="uk-UA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добровільній співпраці та прагненню вчитися</a:t>
            </a:r>
            <a:r>
              <a:rPr lang="uk-U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" y="3614738"/>
            <a:ext cx="52819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4-конечная звезда 25"/>
          <p:cNvSpPr/>
          <p:nvPr/>
        </p:nvSpPr>
        <p:spPr>
          <a:xfrm>
            <a:off x="15875" y="4768850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4-конечная звезда 26"/>
          <p:cNvSpPr/>
          <p:nvPr/>
        </p:nvSpPr>
        <p:spPr>
          <a:xfrm>
            <a:off x="-76200" y="3887788"/>
            <a:ext cx="457200" cy="457200"/>
          </a:xfrm>
          <a:prstGeom prst="star4">
            <a:avLst>
              <a:gd name="adj" fmla="val 1895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3175" y="3716338"/>
            <a:ext cx="89677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rgbClr val="FF0000"/>
                </a:solidFill>
                <a:latin typeface="+mn-lt"/>
                <a:cs typeface="+mn-cs"/>
              </a:rPr>
              <a:t>     </a:t>
            </a:r>
            <a:r>
              <a:rPr lang="uk-UA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формує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усвідомлення того, що знання повинні використовуватися і застосовуватися;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43637" y="4492625"/>
            <a:ext cx="52819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7463" y="4652963"/>
            <a:ext cx="8947150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prstClr val="black"/>
                </a:solidFill>
                <a:latin typeface="+mn-lt"/>
                <a:cs typeface="+mn-cs"/>
              </a:rPr>
              <a:t>     </a:t>
            </a:r>
            <a:r>
              <a:rPr lang="uk-UA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розвиває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самостійність та активність учнів;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92375" y="5013325"/>
            <a:ext cx="6588125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створює</a:t>
            </a:r>
            <a:r>
              <a:rPr lang="uk-U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умови </a:t>
            </a:r>
            <a:r>
              <a:rPr lang="uk-U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для гармонійного розвитку </a:t>
            </a:r>
            <a:r>
              <a:rPr lang="uk-U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особистості </a:t>
            </a:r>
            <a:r>
              <a:rPr lang="uk-U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педагога, учня,  виявлення і </a:t>
            </a:r>
            <a:r>
              <a:rPr lang="uk-U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підтримки </a:t>
            </a:r>
            <a:r>
              <a:rPr lang="uk-UA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обдарованого вчителя, школяра, стимулювання </a:t>
            </a:r>
            <a:r>
              <a:rPr lang="uk-U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їхнього творчого потенціалу.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2764637" y="5013325"/>
            <a:ext cx="528196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08566" name="Picture 3" descr="F:\Презентація\Презентація\Люба Василівна\IMG_473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036" y="5226050"/>
            <a:ext cx="2297113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67" name="Picture 4" descr="G:\фото\IMG_3982 - копия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765175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132">
        <p:split orient="vert"/>
      </p:transition>
    </mc:Choice>
    <mc:Fallback xmlns="">
      <p:transition spd="slow" advTm="2413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8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3" grpId="0" build="p"/>
      <p:bldP spid="18" grpId="0" build="p"/>
      <p:bldP spid="21" grpId="0" build="p"/>
      <p:bldP spid="24" grpId="0" build="p"/>
      <p:bldP spid="28" grpId="0" build="p"/>
      <p:bldP spid="3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11\Desktop\im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Desktop\ГАШ\Велопробіг\DSCN287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597666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Desktop\ГАШ\Велопробіг\DSCN287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760" y="1023578"/>
            <a:ext cx="5967224" cy="506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C\Desktop\ГАШ\Велопробіг\DSCN287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3578"/>
            <a:ext cx="7164288" cy="56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C\Desktop\ГАШ\Велопробіг\DSCN288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10344"/>
            <a:ext cx="7054187" cy="51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C\Desktop\ГАШ\Велопробіг\DSCN2878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12955"/>
            <a:ext cx="7560840" cy="60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83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679">
        <p:split orient="vert"/>
      </p:transition>
    </mc:Choice>
    <mc:Fallback xmlns="">
      <p:transition spd="slow" advTm="136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ГАШ\Велопробіг\DSCN288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342526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111\Desktop\13276072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111\Desktop\samovrjaduvannj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58316"/>
            <a:ext cx="9072562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C\Desktop\ГАШ\Велопробіг\DSCN289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04" y="58316"/>
            <a:ext cx="6428456" cy="473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C\Desktop\ГАШ\Велопробіг\DSCN286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995632" cy="502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\Desktop\ГАШ\Велопробіг\DSCN289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728" y="1035297"/>
            <a:ext cx="802799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C\Desktop\ГАШ\Велопробіг\IMG_982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9" y="260648"/>
            <a:ext cx="886608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378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323">
        <p:split orient="vert"/>
      </p:transition>
    </mc:Choice>
    <mc:Fallback xmlns="">
      <p:transition spd="slow" advTm="263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3813"/>
            <a:ext cx="9144000" cy="68580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85950" y="71414"/>
            <a:ext cx="578644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dirty="0">
                <a:ln>
                  <a:solidFill>
                    <a:srgbClr val="9900CC"/>
                  </a:solidFill>
                </a:ln>
                <a:solidFill>
                  <a:srgbClr val="D224B9"/>
                </a:solidFill>
                <a:latin typeface="Arial Black" pitchFamily="34" charset="0"/>
                <a:cs typeface="+mn-cs"/>
              </a:rPr>
              <a:t>Наші пріоритети </a:t>
            </a:r>
            <a:endParaRPr lang="ru-RU" sz="4000" dirty="0">
              <a:ln>
                <a:solidFill>
                  <a:srgbClr val="9900CC"/>
                </a:solidFill>
              </a:ln>
              <a:solidFill>
                <a:srgbClr val="D224B9"/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50" y="928688"/>
            <a:ext cx="3357563" cy="1323975"/>
          </a:xfrm>
          <a:prstGeom prst="flowChartManualOper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EA157A">
                    <a:lumMod val="50000"/>
                  </a:srgbClr>
                </a:solidFill>
                <a:latin typeface="Arial Black" pitchFamily="34" charset="0"/>
              </a:rPr>
              <a:t>Найдорожче багатство – знання та уміння </a:t>
            </a:r>
            <a:endParaRPr lang="ru-RU" sz="2000" dirty="0">
              <a:solidFill>
                <a:srgbClr val="EA157A">
                  <a:lumMod val="50000"/>
                </a:srgbClr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9250" y="1000125"/>
            <a:ext cx="3357563" cy="1323975"/>
          </a:xfrm>
          <a:prstGeom prst="flowChartManualOperation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002060"/>
                </a:solidFill>
                <a:latin typeface="Arial Black" pitchFamily="34" charset="0"/>
              </a:rPr>
              <a:t>Найвище мистецтво – розуміння себе 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8" name="Блок-схема: ручное управление 7"/>
          <p:cNvSpPr/>
          <p:nvPr/>
        </p:nvSpPr>
        <p:spPr>
          <a:xfrm rot="10800000">
            <a:off x="2857500" y="1357313"/>
            <a:ext cx="3357563" cy="1500187"/>
          </a:xfrm>
          <a:prstGeom prst="flowChartManualOperati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99334" name="TextBox 6"/>
          <p:cNvSpPr txBox="1">
            <a:spLocks noChangeArrowheads="1"/>
          </p:cNvSpPr>
          <p:nvPr/>
        </p:nvSpPr>
        <p:spPr bwMode="auto">
          <a:xfrm>
            <a:off x="3071813" y="1474787"/>
            <a:ext cx="29289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dirty="0" smtClean="0">
                <a:solidFill>
                  <a:srgbClr val="0D5A50"/>
                </a:solidFill>
                <a:latin typeface="Arial Black" pitchFamily="34" charset="0"/>
              </a:rPr>
              <a:t>Взаємодопомога та загальна підтримка</a:t>
            </a:r>
            <a:endParaRPr lang="uk-UA" sz="2000" dirty="0">
              <a:solidFill>
                <a:srgbClr val="0D5A50"/>
              </a:solidFill>
              <a:latin typeface="Arial Black" pitchFamily="34" charset="0"/>
            </a:endParaRPr>
          </a:p>
        </p:txBody>
      </p:sp>
      <p:pic>
        <p:nvPicPr>
          <p:cNvPr id="109575" name="Picture 2" descr="F:\Презентація\Презентація\Світл. Ів\Фото\IMG_472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33035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6" name="Picture 3" descr="F:\Презентація\Презентація\Люба Василівна\IMG_471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4489450"/>
            <a:ext cx="3159125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7" name="Picture 4" descr="F:\през\5wK_zX5jKNY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800" y="2322513"/>
            <a:ext cx="3251200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8" name="Picture 5" descr="F:\Презентація\Презентація\Світл. Ів\Фото\IMG_8735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81525"/>
            <a:ext cx="3095625" cy="232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9" name="Picture 6" descr="F:\през\i6tk4Sad4D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4627563"/>
            <a:ext cx="2971800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PC\Desktop\ГАШ\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677" y="2850160"/>
            <a:ext cx="2418451" cy="200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734">
        <p:split orient="vert"/>
      </p:transition>
    </mc:Choice>
    <mc:Fallback xmlns="">
      <p:transition spd="slow" advTm="1373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0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9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327025" y="195263"/>
            <a:ext cx="8572500" cy="714375"/>
          </a:xfrm>
          <a:prstGeom prst="rect">
            <a:avLst/>
          </a:prstGeom>
        </p:spPr>
        <p:txBody>
          <a:bodyPr wrap="none"/>
          <a:lstStyle/>
          <a:p>
            <a:pPr algn="ctr">
              <a:defRPr/>
            </a:pPr>
            <a:r>
              <a:rPr lang="ru-RU" sz="36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                  </a:t>
            </a: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 rot="8325140">
            <a:off x="3059044" y="4109860"/>
            <a:ext cx="716976" cy="447840"/>
          </a:xfrm>
          <a:prstGeom prst="rightArrow">
            <a:avLst>
              <a:gd name="adj1" fmla="val 37546"/>
              <a:gd name="adj2" fmla="val 135392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 rot="2114819">
            <a:off x="5022973" y="3958222"/>
            <a:ext cx="1241195" cy="471728"/>
          </a:xfrm>
          <a:prstGeom prst="rightArrow">
            <a:avLst>
              <a:gd name="adj1" fmla="val 37546"/>
              <a:gd name="adj2" fmla="val 135392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 rot="-2166135">
            <a:off x="5168312" y="2657505"/>
            <a:ext cx="1058906" cy="429309"/>
          </a:xfrm>
          <a:prstGeom prst="rightArrow">
            <a:avLst>
              <a:gd name="adj1" fmla="val 37546"/>
              <a:gd name="adj2" fmla="val 135392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 rot="12581571">
            <a:off x="2927519" y="2595669"/>
            <a:ext cx="1093366" cy="495938"/>
          </a:xfrm>
          <a:prstGeom prst="rightArrow">
            <a:avLst>
              <a:gd name="adj1" fmla="val 37546"/>
              <a:gd name="adj2" fmla="val 135392"/>
            </a:avLst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31" name="AutoShape 7"/>
          <p:cNvSpPr>
            <a:spLocks noChangeArrowheads="1"/>
          </p:cNvSpPr>
          <p:nvPr/>
        </p:nvSpPr>
        <p:spPr bwMode="auto">
          <a:xfrm>
            <a:off x="2906702" y="2460618"/>
            <a:ext cx="3357586" cy="2214578"/>
          </a:xfrm>
          <a:custGeom>
            <a:avLst/>
            <a:gdLst>
              <a:gd name="G0" fmla="+- 4402 0 0"/>
              <a:gd name="G1" fmla="+- 8607 0 0"/>
              <a:gd name="G2" fmla="+- 3697 0 0"/>
              <a:gd name="G3" fmla="+- 10263 0 0"/>
              <a:gd name="G4" fmla="+- 21600 0 8607"/>
              <a:gd name="G5" fmla="+- 21600 0 10263"/>
              <a:gd name="G6" fmla="+- 4402 21600 0"/>
              <a:gd name="G7" fmla="*/ G6 1 2"/>
              <a:gd name="G8" fmla="+- 21600 0 4402"/>
              <a:gd name="G9" fmla="+- 21600 0 3697"/>
              <a:gd name="T0" fmla="*/ G0 w 21600"/>
              <a:gd name="T1" fmla="*/ G0 h 21600"/>
              <a:gd name="T2" fmla="*/ G8 w 21600"/>
              <a:gd name="T3" fmla="*/ G8 h 2160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1600" h="21600">
                <a:moveTo>
                  <a:pt x="4402" y="4402"/>
                </a:moveTo>
                <a:lnTo>
                  <a:pt x="10263" y="4402"/>
                </a:lnTo>
                <a:lnTo>
                  <a:pt x="10263" y="3697"/>
                </a:lnTo>
                <a:lnTo>
                  <a:pt x="8607" y="3697"/>
                </a:lnTo>
                <a:lnTo>
                  <a:pt x="10800" y="0"/>
                </a:lnTo>
                <a:lnTo>
                  <a:pt x="12993" y="3697"/>
                </a:lnTo>
                <a:lnTo>
                  <a:pt x="11337" y="3697"/>
                </a:lnTo>
                <a:lnTo>
                  <a:pt x="11337" y="4402"/>
                </a:lnTo>
                <a:lnTo>
                  <a:pt x="17198" y="4402"/>
                </a:lnTo>
                <a:lnTo>
                  <a:pt x="17198" y="10263"/>
                </a:lnTo>
                <a:lnTo>
                  <a:pt x="17903" y="10263"/>
                </a:lnTo>
                <a:lnTo>
                  <a:pt x="17903" y="8607"/>
                </a:lnTo>
                <a:lnTo>
                  <a:pt x="21600" y="10800"/>
                </a:lnTo>
                <a:lnTo>
                  <a:pt x="17903" y="12993"/>
                </a:lnTo>
                <a:lnTo>
                  <a:pt x="17903" y="11337"/>
                </a:lnTo>
                <a:lnTo>
                  <a:pt x="17198" y="11337"/>
                </a:lnTo>
                <a:lnTo>
                  <a:pt x="17198" y="17198"/>
                </a:lnTo>
                <a:lnTo>
                  <a:pt x="11337" y="17198"/>
                </a:lnTo>
                <a:lnTo>
                  <a:pt x="11337" y="17903"/>
                </a:lnTo>
                <a:lnTo>
                  <a:pt x="12993" y="17903"/>
                </a:lnTo>
                <a:lnTo>
                  <a:pt x="10800" y="21600"/>
                </a:lnTo>
                <a:lnTo>
                  <a:pt x="8607" y="17903"/>
                </a:lnTo>
                <a:lnTo>
                  <a:pt x="10263" y="17903"/>
                </a:lnTo>
                <a:lnTo>
                  <a:pt x="10263" y="17198"/>
                </a:lnTo>
                <a:lnTo>
                  <a:pt x="4402" y="17198"/>
                </a:lnTo>
                <a:lnTo>
                  <a:pt x="4402" y="11337"/>
                </a:lnTo>
                <a:lnTo>
                  <a:pt x="3697" y="11337"/>
                </a:lnTo>
                <a:lnTo>
                  <a:pt x="3697" y="12993"/>
                </a:lnTo>
                <a:lnTo>
                  <a:pt x="0" y="10800"/>
                </a:lnTo>
                <a:lnTo>
                  <a:pt x="3697" y="8607"/>
                </a:lnTo>
                <a:lnTo>
                  <a:pt x="3697" y="10263"/>
                </a:lnTo>
                <a:lnTo>
                  <a:pt x="4402" y="10263"/>
                </a:lnTo>
                <a:close/>
              </a:path>
            </a:pathLst>
          </a:cu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0370" name="WordArt 8"/>
          <p:cNvSpPr>
            <a:spLocks noChangeArrowheads="1" noChangeShapeType="1" noTextEdit="1"/>
          </p:cNvSpPr>
          <p:nvPr/>
        </p:nvSpPr>
        <p:spPr bwMode="auto">
          <a:xfrm>
            <a:off x="3779838" y="2997200"/>
            <a:ext cx="1644650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>
                  <a:solidFill>
                    <a:srgbClr val="750B3D"/>
                  </a:solidFill>
                  <a:round/>
                  <a:headEnd/>
                  <a:tailEnd/>
                </a:ln>
                <a:solidFill>
                  <a:srgbClr val="B0105C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ПРОЕКТ -</a:t>
            </a:r>
          </a:p>
        </p:txBody>
      </p:sp>
      <p:sp>
        <p:nvSpPr>
          <p:cNvPr id="1033" name="WordArt 9"/>
          <p:cNvSpPr>
            <a:spLocks noChangeArrowheads="1" noChangeShapeType="1" noTextEdit="1"/>
          </p:cNvSpPr>
          <p:nvPr/>
        </p:nvSpPr>
        <p:spPr bwMode="auto">
          <a:xfrm>
            <a:off x="3716331" y="3362325"/>
            <a:ext cx="1785951" cy="73975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10" dirty="0" err="1">
                <a:ln w="3175" algn="ctr">
                  <a:solidFill>
                    <a:srgbClr val="EA157A">
                      <a:lumMod val="50000"/>
                    </a:srgbClr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  <a:cs typeface="+mn-cs"/>
              </a:rPr>
              <a:t>це</a:t>
            </a:r>
            <a:r>
              <a:rPr lang="ru-RU" sz="2000" kern="10" dirty="0">
                <a:ln w="3175" algn="ctr">
                  <a:solidFill>
                    <a:srgbClr val="EA157A">
                      <a:lumMod val="50000"/>
                    </a:srgbClr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10" dirty="0" err="1">
                <a:ln w="3175" algn="ctr">
                  <a:solidFill>
                    <a:srgbClr val="EA157A">
                      <a:lumMod val="50000"/>
                    </a:srgbClr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  <a:cs typeface="+mn-cs"/>
              </a:rPr>
              <a:t>самоствердження</a:t>
            </a:r>
            <a:endParaRPr lang="ru-RU" sz="1100" kern="10" dirty="0">
              <a:ln w="3175" algn="ctr">
                <a:solidFill>
                  <a:srgbClr val="EA157A">
                    <a:lumMod val="50000"/>
                  </a:srgbClr>
                </a:solidFill>
                <a:round/>
                <a:headEnd/>
                <a:tailEnd/>
              </a:ln>
              <a:solidFill>
                <a:srgbClr val="FF0000"/>
              </a:solidFill>
              <a:latin typeface="Bookman Old Style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kern="10" dirty="0">
                <a:ln w="3175" algn="ctr">
                  <a:solidFill>
                    <a:srgbClr val="EA157A">
                      <a:lumMod val="50000"/>
                    </a:srgbClr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  <a:cs typeface="+mn-cs"/>
              </a:rPr>
              <a:t> </a:t>
            </a:r>
            <a:r>
              <a:rPr lang="ru-RU" sz="1400" kern="10" dirty="0" err="1">
                <a:ln w="3175" algn="ctr">
                  <a:solidFill>
                    <a:srgbClr val="EA157A">
                      <a:lumMod val="50000"/>
                    </a:srgbClr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  <a:cs typeface="+mn-cs"/>
              </a:rPr>
              <a:t>кожної</a:t>
            </a:r>
            <a:r>
              <a:rPr lang="ru-RU" sz="2000" kern="10" dirty="0">
                <a:ln w="3175" algn="ctr">
                  <a:solidFill>
                    <a:srgbClr val="EA157A">
                      <a:lumMod val="50000"/>
                    </a:srgbClr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  <a:cs typeface="+mn-cs"/>
              </a:rPr>
              <a:t> </a:t>
            </a:r>
            <a:r>
              <a:rPr lang="ru-RU" sz="1400" kern="10" dirty="0" err="1">
                <a:ln w="3175" algn="ctr">
                  <a:solidFill>
                    <a:srgbClr val="EA157A">
                      <a:lumMod val="50000"/>
                    </a:srgbClr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  <a:cs typeface="+mn-cs"/>
              </a:rPr>
              <a:t>дитини</a:t>
            </a:r>
            <a:r>
              <a:rPr lang="ru-RU" sz="2000" kern="10" dirty="0">
                <a:ln w="3175" algn="ctr">
                  <a:solidFill>
                    <a:srgbClr val="EA157A">
                      <a:lumMod val="50000"/>
                    </a:srgbClr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  <a:cs typeface="+mn-cs"/>
              </a:rPr>
              <a:t>  </a:t>
            </a:r>
          </a:p>
        </p:txBody>
      </p:sp>
      <p:sp>
        <p:nvSpPr>
          <p:cNvPr id="110614" name="WordArt 10"/>
          <p:cNvSpPr>
            <a:spLocks noChangeArrowheads="1" noChangeShapeType="1" noTextEdit="1"/>
          </p:cNvSpPr>
          <p:nvPr/>
        </p:nvSpPr>
        <p:spPr bwMode="auto">
          <a:xfrm>
            <a:off x="3851275" y="4724400"/>
            <a:ext cx="1500188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 algn="ctr">
                  <a:solidFill>
                    <a:srgbClr val="9F339F"/>
                  </a:solidFill>
                  <a:round/>
                  <a:headEnd/>
                  <a:tailEnd/>
                </a:ln>
                <a:solidFill>
                  <a:srgbClr val="D224B9"/>
                </a:solidFill>
                <a:latin typeface="Bookman Old Style"/>
              </a:rPr>
              <a:t>Інформаційні</a:t>
            </a:r>
          </a:p>
        </p:txBody>
      </p:sp>
      <p:sp>
        <p:nvSpPr>
          <p:cNvPr id="110615" name="WordArt 11"/>
          <p:cNvSpPr>
            <a:spLocks noChangeArrowheads="1" noChangeShapeType="1" noTextEdit="1"/>
          </p:cNvSpPr>
          <p:nvPr/>
        </p:nvSpPr>
        <p:spPr bwMode="auto">
          <a:xfrm>
            <a:off x="1331913" y="3357563"/>
            <a:ext cx="1500187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 algn="ctr">
                  <a:solidFill>
                    <a:srgbClr val="C58D01"/>
                  </a:solidFill>
                  <a:round/>
                  <a:headEnd/>
                  <a:tailEnd/>
                </a:ln>
                <a:solidFill>
                  <a:srgbClr val="FFC000"/>
                </a:solidFill>
                <a:latin typeface="Bookman Old Style"/>
              </a:rPr>
              <a:t>Екскурсійні</a:t>
            </a:r>
          </a:p>
        </p:txBody>
      </p:sp>
      <p:sp>
        <p:nvSpPr>
          <p:cNvPr id="110616" name="WordArt 12"/>
          <p:cNvSpPr>
            <a:spLocks noChangeArrowheads="1" noChangeShapeType="1" noTextEdit="1"/>
          </p:cNvSpPr>
          <p:nvPr/>
        </p:nvSpPr>
        <p:spPr bwMode="auto">
          <a:xfrm>
            <a:off x="3779838" y="2133600"/>
            <a:ext cx="1714500" cy="25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 algn="ctr">
                  <a:solidFill>
                    <a:srgbClr val="00B05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Bookman Old Style"/>
              </a:rPr>
              <a:t>Дослідницькі</a:t>
            </a:r>
          </a:p>
        </p:txBody>
      </p:sp>
      <p:sp>
        <p:nvSpPr>
          <p:cNvPr id="110617" name="WordArt 13"/>
          <p:cNvSpPr>
            <a:spLocks noChangeArrowheads="1" noChangeShapeType="1" noTextEdit="1"/>
          </p:cNvSpPr>
          <p:nvPr/>
        </p:nvSpPr>
        <p:spPr bwMode="auto">
          <a:xfrm>
            <a:off x="1476375" y="4868863"/>
            <a:ext cx="1571625" cy="4238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6350" algn="ctr">
                  <a:solidFill>
                    <a:srgbClr val="B0105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</a:rPr>
              <a:t>Практично-</a:t>
            </a:r>
          </a:p>
          <a:p>
            <a:pPr algn="ctr"/>
            <a:r>
              <a:rPr lang="ru-RU" sz="2000" b="1" kern="10">
                <a:ln w="6350" algn="ctr">
                  <a:solidFill>
                    <a:srgbClr val="B0105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Bookman Old Style"/>
              </a:rPr>
              <a:t>організаційні</a:t>
            </a:r>
          </a:p>
        </p:txBody>
      </p:sp>
      <p:sp>
        <p:nvSpPr>
          <p:cNvPr id="110618" name="WordArt 14"/>
          <p:cNvSpPr>
            <a:spLocks noChangeArrowheads="1" noChangeShapeType="1" noTextEdit="1"/>
          </p:cNvSpPr>
          <p:nvPr/>
        </p:nvSpPr>
        <p:spPr bwMode="auto">
          <a:xfrm>
            <a:off x="1258888" y="2276475"/>
            <a:ext cx="1643062" cy="277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 algn="ctr">
                  <a:solidFill>
                    <a:srgbClr val="FFC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ookman Old Style"/>
              </a:rPr>
              <a:t>Технологічні</a:t>
            </a:r>
          </a:p>
        </p:txBody>
      </p:sp>
      <p:sp>
        <p:nvSpPr>
          <p:cNvPr id="110619" name="WordArt 15"/>
          <p:cNvSpPr>
            <a:spLocks noChangeArrowheads="1" noChangeShapeType="1" noTextEdit="1"/>
          </p:cNvSpPr>
          <p:nvPr/>
        </p:nvSpPr>
        <p:spPr bwMode="auto">
          <a:xfrm>
            <a:off x="6300788" y="3357563"/>
            <a:ext cx="1428750" cy="325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b="1" kern="10">
                <a:ln w="9525" algn="ctr">
                  <a:solidFill>
                    <a:srgbClr val="003F75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Bookman Old Style"/>
              </a:rPr>
              <a:t>Мистецькі</a:t>
            </a:r>
          </a:p>
        </p:txBody>
      </p:sp>
      <p:sp>
        <p:nvSpPr>
          <p:cNvPr id="110620" name="WordArt 16"/>
          <p:cNvSpPr>
            <a:spLocks noChangeArrowheads="1" noChangeShapeType="1" noTextEdit="1"/>
          </p:cNvSpPr>
          <p:nvPr/>
        </p:nvSpPr>
        <p:spPr bwMode="auto">
          <a:xfrm>
            <a:off x="6227763" y="4724400"/>
            <a:ext cx="1143000" cy="3508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 algn="ctr">
                  <a:solidFill>
                    <a:srgbClr val="9933FF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Bookman Old Style"/>
              </a:rPr>
              <a:t>Ігрові</a:t>
            </a:r>
          </a:p>
        </p:txBody>
      </p:sp>
      <p:sp>
        <p:nvSpPr>
          <p:cNvPr id="110621" name="WordArt 17"/>
          <p:cNvSpPr>
            <a:spLocks noChangeArrowheads="1" noChangeShapeType="1" noTextEdit="1"/>
          </p:cNvSpPr>
          <p:nvPr/>
        </p:nvSpPr>
        <p:spPr bwMode="auto">
          <a:xfrm>
            <a:off x="6156325" y="2276475"/>
            <a:ext cx="1357313" cy="357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Bookman Old Style"/>
              </a:rPr>
              <a:t>Творчі</a:t>
            </a:r>
          </a:p>
        </p:txBody>
      </p:sp>
      <p:pic>
        <p:nvPicPr>
          <p:cNvPr id="110623" name="Picture 2" descr="F:\Презентація\Презентація\Світл. Ів\Фото\Фото 09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13239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4" name="Picture 3" descr="F:\Презентація\Презентація\Світл. Ів\Фото\фото\DSC0414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981075"/>
            <a:ext cx="1385887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5" name="Picture 4" descr="F:\Презентація\Презентація\Світл. Ів\Фото\IMG_224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12858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6" name="Picture 5" descr="F:\Презентація\Презентація\Світл. Ів\Фото\IMG_588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1482725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7" name="Picture 6" descr="F:\Презентація\Презентація\Світл. Ів\Фото\Лето 2013 453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3644900"/>
            <a:ext cx="1604963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8" name="Picture 7" descr="F:\Презентація\Презентація\Юля\IMG_1689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1373188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29" name="Picture 8" descr="F:\Презентація\Презентація\Люба Василівна\Фото\IMG_4290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73688"/>
            <a:ext cx="1657350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0" name="Picture 9" descr="F:\Презентація\Презентація\Люба Василівна\2012-12-27-4068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5516563"/>
            <a:ext cx="1630363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1" name="Picture 10" descr="F:\Презентація\Презентація\Світл. Ів\Фото\фото\IMG_1994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5516563"/>
            <a:ext cx="15113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2" name="Picture 12" descr="F:\Презентація\Презентація\Юля\DSC04453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908050"/>
            <a:ext cx="1128712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3" name="Picture 13" descr="F:\Презентація\Презентація\Люба Василівна\IMG_2161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275" y="1052513"/>
            <a:ext cx="140970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4" name="Picture 14" descr="F:\Презентація\Презентація\Світл. Ів\Фото\Фото 044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981075"/>
            <a:ext cx="1327150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5" name="Picture 15" descr="F:\Презентація\Презентація\Світл. Ів\Фото\IMG_3997.JP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908050"/>
            <a:ext cx="1506537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6" name="Picture 16" descr="F:\Презентація\Презентація\Світл. Ів\Фото\IMG_8218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813" y="2060575"/>
            <a:ext cx="1500187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7" name="Picture 17" descr="F:\робота фото\Огляд художньої самодіяльності 2013\IMG_4575.jp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3429000"/>
            <a:ext cx="140335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39" name="Picture 47" descr="IMG_4622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3644900"/>
            <a:ext cx="1439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0" name="Picture 48" descr="IMG_5562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4508500"/>
            <a:ext cx="1476375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1" name="Picture 49" descr="IMG_8241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7763" y="5084763"/>
            <a:ext cx="14398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2" name="Picture 50" descr="IMG_8674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5229225"/>
            <a:ext cx="1512887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43" name="Picture 51" descr="DSCN1085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5589588"/>
            <a:ext cx="14763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401" name="Text Box 49"/>
          <p:cNvSpPr txBox="1">
            <a:spLocks noChangeArrowheads="1"/>
          </p:cNvSpPr>
          <p:nvPr/>
        </p:nvSpPr>
        <p:spPr bwMode="auto">
          <a:xfrm>
            <a:off x="1116013" y="207963"/>
            <a:ext cx="71278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3399"/>
                </a:solidFill>
                <a:latin typeface="Calibri" pitchFamily="34" charset="0"/>
              </a:rPr>
              <a:t>Проекти – це </a:t>
            </a:r>
            <a:r>
              <a:rPr lang="uk-UA" sz="3200" b="1">
                <a:solidFill>
                  <a:srgbClr val="FF3399"/>
                </a:solidFill>
                <a:latin typeface="Calibri" pitchFamily="34" charset="0"/>
              </a:rPr>
              <a:t>цікаво!</a:t>
            </a:r>
            <a:endParaRPr lang="ru-RU" sz="3200" b="1">
              <a:solidFill>
                <a:srgbClr val="FF3399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005">
        <p:split orient="vert"/>
      </p:transition>
    </mc:Choice>
    <mc:Fallback xmlns="">
      <p:transition spd="slow" advTm="4200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0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0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0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0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0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10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0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10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0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0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0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10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10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10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1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110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10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0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110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110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10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110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110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1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110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11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7" dur="500"/>
                                        <p:tgtEl>
                                          <p:spTgt spid="110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110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110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14" grpId="0" animBg="1"/>
      <p:bldP spid="110615" grpId="0" animBg="1"/>
      <p:bldP spid="110616" grpId="0" animBg="1"/>
      <p:bldP spid="110617" grpId="0" animBg="1"/>
      <p:bldP spid="110618" grpId="0" animBg="1"/>
      <p:bldP spid="110619" grpId="0" animBg="1"/>
      <p:bldP spid="110620" grpId="0" animBg="1"/>
      <p:bldP spid="110621" grpId="0" animBg="1"/>
      <p:bldP spid="10040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0"/>
            <a:ext cx="9144000" cy="600075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6000768"/>
            <a:ext cx="9144000" cy="857232"/>
          </a:xfrm>
          <a:prstGeom prst="rect">
            <a:avLst/>
          </a:prstGeom>
          <a:gradFill>
            <a:gsLst>
              <a:gs pos="0">
                <a:srgbClr val="92D05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6439" name="WordArt 3"/>
          <p:cNvSpPr>
            <a:spLocks noChangeArrowheads="1" noChangeShapeType="1" noTextEdit="1"/>
          </p:cNvSpPr>
          <p:nvPr/>
        </p:nvSpPr>
        <p:spPr bwMode="auto">
          <a:xfrm>
            <a:off x="179388" y="2565400"/>
            <a:ext cx="1285875" cy="222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51DA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Українець - патріот</a:t>
            </a:r>
          </a:p>
        </p:txBody>
      </p:sp>
      <p:sp>
        <p:nvSpPr>
          <p:cNvPr id="101382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358188" cy="928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 err="1" smtClean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Наші</a:t>
            </a:r>
            <a:r>
              <a:rPr lang="ru-RU" sz="2000" b="1" kern="10" dirty="0" smtClean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кроки 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до </a:t>
            </a:r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Успіху</a:t>
            </a:r>
            <a:endParaRPr lang="ru-RU" sz="2000" b="1" kern="10" dirty="0">
              <a:ln w="9525" algn="ctr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146442" name="WordArt 6"/>
          <p:cNvSpPr>
            <a:spLocks noChangeArrowheads="1" noChangeShapeType="1" noTextEdit="1"/>
          </p:cNvSpPr>
          <p:nvPr/>
        </p:nvSpPr>
        <p:spPr bwMode="auto">
          <a:xfrm>
            <a:off x="1692275" y="3284538"/>
            <a:ext cx="1285875" cy="214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 err="1"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Повага</a:t>
            </a:r>
            <a:r>
              <a:rPr lang="ru-RU" sz="2000" b="1" kern="10" dirty="0">
                <a:ln w="9525" algn="ctr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до людей</a:t>
            </a:r>
          </a:p>
        </p:txBody>
      </p:sp>
      <p:sp>
        <p:nvSpPr>
          <p:cNvPr id="101384" name="WordArt 8"/>
          <p:cNvSpPr>
            <a:spLocks noChangeArrowheads="1" noChangeShapeType="1" noTextEdit="1"/>
          </p:cNvSpPr>
          <p:nvPr/>
        </p:nvSpPr>
        <p:spPr bwMode="auto">
          <a:xfrm>
            <a:off x="3214688" y="3929063"/>
            <a:ext cx="1298575" cy="2079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У злагоді з природою</a:t>
            </a:r>
          </a:p>
        </p:txBody>
      </p:sp>
      <p:sp>
        <p:nvSpPr>
          <p:cNvPr id="101385" name="WordArt 10"/>
          <p:cNvSpPr>
            <a:spLocks noChangeArrowheads="1" noChangeShapeType="1" noTextEdit="1"/>
          </p:cNvSpPr>
          <p:nvPr/>
        </p:nvSpPr>
        <p:spPr bwMode="auto">
          <a:xfrm>
            <a:off x="4714875" y="4429125"/>
            <a:ext cx="1357313" cy="250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Творча особистість</a:t>
            </a:r>
          </a:p>
        </p:txBody>
      </p:sp>
      <p:sp>
        <p:nvSpPr>
          <p:cNvPr id="146448" name="WordArt 12"/>
          <p:cNvSpPr>
            <a:spLocks noChangeArrowheads="1" noChangeShapeType="1" noTextEdit="1"/>
          </p:cNvSpPr>
          <p:nvPr/>
        </p:nvSpPr>
        <p:spPr bwMode="auto">
          <a:xfrm>
            <a:off x="6227763" y="5229225"/>
            <a:ext cx="1285875" cy="258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 err="1"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5FA32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Старанний</a:t>
            </a:r>
            <a:r>
              <a:rPr lang="ru-RU" sz="2000" b="1" kern="10" dirty="0"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5FA32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</a:t>
            </a:r>
            <a:r>
              <a:rPr lang="ru-RU" sz="2000" b="1" kern="10" dirty="0" err="1"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5FA326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учень</a:t>
            </a:r>
            <a:endParaRPr lang="ru-RU" sz="2000" b="1" kern="10" dirty="0">
              <a:ln w="9525" algn="ctr">
                <a:solidFill>
                  <a:schemeClr val="tx1"/>
                </a:solidFill>
                <a:round/>
                <a:headEnd/>
                <a:tailEnd/>
              </a:ln>
              <a:solidFill>
                <a:srgbClr val="5FA326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146450" name="WordArt 15"/>
          <p:cNvSpPr>
            <a:spLocks noChangeArrowheads="1" noChangeShapeType="1" noTextEdit="1"/>
          </p:cNvSpPr>
          <p:nvPr/>
        </p:nvSpPr>
        <p:spPr bwMode="auto">
          <a:xfrm>
            <a:off x="7667625" y="5734050"/>
            <a:ext cx="1285875" cy="241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9CC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Здорова дитина</a:t>
            </a:r>
          </a:p>
        </p:txBody>
      </p:sp>
      <p:pic>
        <p:nvPicPr>
          <p:cNvPr id="101388" name="Picture 2" descr="C:\Documents and Settings\Admin\Рабочий стол\Чобіто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88" y="4214813"/>
            <a:ext cx="10001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9" name="Picture 2" descr="C:\Documents and Settings\Admin\Рабочий стол\Чобіто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3573463"/>
            <a:ext cx="10001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0" name="Picture 2" descr="C:\Documents and Settings\Admin\Рабочий стол\Чобіто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2786063"/>
            <a:ext cx="10001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1" name="Picture 3" descr="D:\Картинки\Картинки\Шкільні\klen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791"/>
          <a:stretch>
            <a:fillRect/>
          </a:stretch>
        </p:blipFill>
        <p:spPr bwMode="auto">
          <a:xfrm>
            <a:off x="0" y="3786188"/>
            <a:ext cx="592931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2" name="Picture 4" descr="D:\Картинки\Картинки\Шкільні\klen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5805488"/>
            <a:ext cx="2690813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3" name="Picture 2" descr="C:\Documents and Settings\Admin\Рабочий стол\Чобіто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5516563"/>
            <a:ext cx="10001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4" name="Picture 2" descr="C:\Documents and Settings\Admin\Рабочий стол\Чобіто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25" y="6000750"/>
            <a:ext cx="10001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61" name="WordArt 2"/>
          <p:cNvSpPr>
            <a:spLocks noChangeArrowheads="1" noChangeShapeType="1" noTextEdit="1"/>
          </p:cNvSpPr>
          <p:nvPr/>
        </p:nvSpPr>
        <p:spPr bwMode="auto">
          <a:xfrm>
            <a:off x="4286250" y="1357313"/>
            <a:ext cx="4643438" cy="1357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/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Що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</a:t>
            </a:r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може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бути </a:t>
            </a:r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кращим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для </a:t>
            </a:r>
            <a:r>
              <a:rPr lang="ru-RU" sz="2000" b="1" kern="10" dirty="0" err="1" smtClean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становлення</a:t>
            </a:r>
            <a:r>
              <a:rPr lang="ru-RU" sz="2000" b="1" kern="10" dirty="0" smtClean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</a:t>
            </a:r>
            <a:endParaRPr lang="ru-RU" sz="2000" b="1" kern="10" dirty="0">
              <a:ln w="9525" algn="ctr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  <a:p>
            <a:pPr algn="r"/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особистості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, </a:t>
            </a:r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ніж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</a:t>
            </a:r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відчуття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</a:t>
            </a:r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успіху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й</a:t>
            </a:r>
          </a:p>
          <a:p>
            <a:pPr algn="r"/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власної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</a:t>
            </a:r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значущості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</a:t>
            </a:r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від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</a:t>
            </a:r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результатів</a:t>
            </a:r>
            <a:endParaRPr lang="ru-RU" sz="2000" b="1" kern="10" dirty="0">
              <a:ln w="9525" algn="ctr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  <a:p>
            <a:pPr algn="r"/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своєї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 </a:t>
            </a:r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праці</a:t>
            </a:r>
            <a:r>
              <a:rPr lang="ru-RU" sz="20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.</a:t>
            </a:r>
          </a:p>
          <a:p>
            <a:pPr algn="r"/>
            <a:r>
              <a:rPr lang="ru-RU" sz="20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Bookman Old Style"/>
              </a:rPr>
              <a:t>В.Логвін</a:t>
            </a:r>
            <a:endParaRPr lang="ru-RU" sz="2000" b="1" kern="10" dirty="0">
              <a:ln w="9525" algn="ctr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pic>
        <p:nvPicPr>
          <p:cNvPr id="101396" name="Picture 2" descr="C:\Documents and Settings\Admin\Рабочий стол\Чобіток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5" y="4786313"/>
            <a:ext cx="10001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63" name="Picture 31" descr="IMG_129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188" y="4365625"/>
            <a:ext cx="1547812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64" name="Picture 32" descr="IMG_395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888" y="3789363"/>
            <a:ext cx="1511300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65" name="Picture 33" descr="DSC0143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068638"/>
            <a:ext cx="1584325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66" name="Picture 34" descr="DSC0221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2492375"/>
            <a:ext cx="15843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67" name="Picture 35" descr="IMG_347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916113"/>
            <a:ext cx="1511300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68" name="Picture 36" descr="DSC0207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1547813" cy="123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149">
        <p:split orient="vert"/>
      </p:transition>
    </mc:Choice>
    <mc:Fallback xmlns="">
      <p:transition spd="slow" advTm="2114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6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6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6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6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6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6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6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6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6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6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6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9" grpId="0" animBg="1"/>
      <p:bldP spid="146442" grpId="0" animBg="1"/>
      <p:bldP spid="146448" grpId="0" animBg="1"/>
      <p:bldP spid="146450" grpId="0" animBg="1"/>
      <p:bldP spid="1464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3200" b="1" dirty="0" smtClean="0">
                <a:solidFill>
                  <a:schemeClr val="bg1"/>
                </a:solidFill>
              </a:rPr>
              <a:t>Освіта через досвід. Наші проекти та досягнення…</a:t>
            </a:r>
            <a:endParaRPr lang="ru-RU" sz="3200" b="1" dirty="0" smtClean="0">
              <a:solidFill>
                <a:schemeClr val="bg1"/>
              </a:solidFill>
            </a:endParaRPr>
          </a:p>
        </p:txBody>
      </p:sp>
      <p:pic>
        <p:nvPicPr>
          <p:cNvPr id="145412" name="Picture 4" descr="IMG_625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5718175" cy="428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3" name="Picture 5" descr="IMG_65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665288"/>
            <a:ext cx="61928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4" name="Picture 6" descr="IMG_625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2133600"/>
            <a:ext cx="5718175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5" name="Picture 7" descr="0251639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1775" y="2636838"/>
            <a:ext cx="53276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6" name="Picture 8" descr="IMG_217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2862263"/>
            <a:ext cx="5327650" cy="399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661">
        <p:split orient="vert"/>
      </p:transition>
    </mc:Choice>
    <mc:Fallback xmlns="">
      <p:transition spd="slow" advTm="1466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5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5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45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4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410" grpId="0"/>
      <p:bldP spid="14541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 descr="IMG_976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717550"/>
            <a:ext cx="61214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3" name="Picture 5" descr="YcL3EsucpkM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650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4" name="Picture 6" descr="IMG_724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239838"/>
            <a:ext cx="4213225" cy="561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5" name="Picture 7" descr="IMG_724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1196975"/>
            <a:ext cx="424497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6" name="Picture 8" descr="IMG_724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1296988"/>
            <a:ext cx="4170363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7" name="Picture 9" descr="IMG_199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1296988"/>
            <a:ext cx="4170363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8" name="Picture 10" descr="IMG_199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2133600"/>
            <a:ext cx="500380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70">
        <p:split orient="vert"/>
      </p:transition>
    </mc:Choice>
    <mc:Fallback xmlns="">
      <p:transition spd="slow" advTm="1967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160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160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60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"/>
                                        <p:tgtEl>
                                          <p:spTgt spid="160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160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0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F:\Презентація\Презентація\Світл. Ів\Фото\фото\DSCN031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7" name="Заголовок 2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773238"/>
          </a:xfrm>
        </p:spPr>
        <p:txBody>
          <a:bodyPr>
            <a:normAutofit/>
          </a:bodyPr>
          <a:lstStyle/>
          <a:p>
            <a:pPr eaLnBrk="1" hangingPunct="1"/>
            <a:r>
              <a:rPr lang="uk-UA" sz="4000" dirty="0" smtClean="0">
                <a:solidFill>
                  <a:srgbClr val="7030A0"/>
                </a:solidFill>
              </a:rPr>
              <a:t> </a:t>
            </a:r>
            <a:r>
              <a:rPr lang="uk-UA" sz="4000" i="1" dirty="0">
                <a:solidFill>
                  <a:schemeClr val="bg1"/>
                </a:solidFill>
                <a:latin typeface="Impact" pitchFamily="34" charset="0"/>
              </a:rPr>
              <a:t>Феномен </a:t>
            </a:r>
            <a:r>
              <a:rPr lang="en-US" sz="4000" i="1" dirty="0">
                <a:solidFill>
                  <a:schemeClr val="bg1"/>
                </a:solidFill>
                <a:latin typeface="Impact" pitchFamily="34" charset="0"/>
              </a:rPr>
              <a:t>community school</a:t>
            </a:r>
            <a:r>
              <a:rPr lang="uk-UA" sz="4000" i="1" dirty="0">
                <a:solidFill>
                  <a:schemeClr val="bg1"/>
                </a:solidFill>
                <a:latin typeface="Impact" pitchFamily="34" charset="0"/>
              </a:rPr>
              <a:t> – що це і навіщо</a:t>
            </a:r>
            <a:r>
              <a:rPr lang="uk-UA" sz="4000" i="1" dirty="0" smtClean="0">
                <a:solidFill>
                  <a:schemeClr val="bg1"/>
                </a:solidFill>
                <a:latin typeface="Impact" pitchFamily="34" charset="0"/>
              </a:rPr>
              <a:t>?</a:t>
            </a:r>
            <a:r>
              <a:rPr lang="uk-UA" sz="40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690063"/>
            <a:ext cx="64624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     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Найголовніше – тісний </a:t>
            </a:r>
            <a:r>
              <a:rPr lang="uk-UA" sz="2800" b="1" dirty="0" err="1">
                <a:solidFill>
                  <a:schemeClr val="tx2">
                    <a:lumMod val="50000"/>
                  </a:schemeClr>
                </a:solidFill>
              </a:rPr>
              <a:t>зв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’</a:t>
            </a:r>
            <a:r>
              <a:rPr lang="uk-UA" sz="2800" b="1" dirty="0" err="1">
                <a:solidFill>
                  <a:schemeClr val="tx2">
                    <a:lumMod val="50000"/>
                  </a:schemeClr>
                </a:solidFill>
              </a:rPr>
              <a:t>язок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 із суспільством та громадою, в якій функціонує начальний заклад.</a:t>
            </a:r>
            <a:br>
              <a:rPr lang="uk-UA" sz="28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      Власне кажучи, взаємодія з громадою – це </a:t>
            </a:r>
            <a:r>
              <a:rPr lang="uk-UA" sz="2800" b="1" dirty="0" err="1">
                <a:solidFill>
                  <a:schemeClr val="tx2">
                    <a:lumMod val="50000"/>
                  </a:schemeClr>
                </a:solidFill>
              </a:rPr>
              <a:t>зв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’</a:t>
            </a:r>
            <a:r>
              <a:rPr lang="uk-UA" sz="2800" b="1" dirty="0" err="1">
                <a:solidFill>
                  <a:schemeClr val="tx2">
                    <a:lumMod val="50000"/>
                  </a:schemeClr>
                </a:solidFill>
              </a:rPr>
              <a:t>язок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 освіти з реаліями життя.</a:t>
            </a:r>
            <a:br>
              <a:rPr lang="uk-UA" sz="28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>      Співвідношення з основними завданнями школи та функціями освіти ( особистісна та громадянська 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орієнтація</a:t>
            </a:r>
            <a:r>
              <a:rPr lang="en-US" sz="2800" b="1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uk-UA" sz="2800" b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1056" y="116632"/>
            <a:ext cx="2392944" cy="213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716">
        <p:split orient="vert"/>
      </p:transition>
    </mc:Choice>
    <mc:Fallback xmlns="">
      <p:transition spd="slow" advTm="1971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20" name="Picture 4" descr="IMG_868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 descr="IMG_877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6" descr="J1ZCAYDTJP4CAVE9BUFCAXWVA04CA01ODNCCACO1LQOCAOXYKT2CA967VMHCAURSIBKCAWT7U0SCAMH9M2NCARWY5E6CAHWA2L0CA54IDIRCA4MOBKSCAXMCQPSCAZELQXGCAMW6FSZCAB1XECBCAD0XP9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1125538"/>
            <a:ext cx="6480175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6" name="Picture 10" descr="P602000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557338"/>
            <a:ext cx="5964238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7" name="Picture 11" descr="епее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8538" y="1773238"/>
            <a:ext cx="58324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8" name="Picture 12" descr="DSC0387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1412875"/>
            <a:ext cx="4083050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633">
        <p:split orient="vert"/>
      </p:transition>
    </mc:Choice>
    <mc:Fallback xmlns="">
      <p:transition spd="slow" advTm="156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2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b="1" dirty="0" smtClean="0">
                <a:solidFill>
                  <a:schemeClr val="bg1"/>
                </a:solidFill>
              </a:rPr>
              <a:t>Батьки і діти… </a:t>
            </a:r>
            <a:r>
              <a:rPr lang="uk-UA" b="1" dirty="0" err="1">
                <a:solidFill>
                  <a:schemeClr val="bg1"/>
                </a:solidFill>
              </a:rPr>
              <a:t>Д</a:t>
            </a:r>
            <a:r>
              <a:rPr lang="uk-UA" b="1" dirty="0" err="1" smtClean="0">
                <a:solidFill>
                  <a:schemeClr val="bg1"/>
                </a:solidFill>
              </a:rPr>
              <a:t>іти</a:t>
            </a:r>
            <a:r>
              <a:rPr lang="uk-UA" b="1" dirty="0" smtClean="0">
                <a:solidFill>
                  <a:schemeClr val="bg1"/>
                </a:solidFill>
              </a:rPr>
              <a:t> і батьки…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161796" name="Picture 4" descr="IMG_086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5616575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5" descr="IMG_615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6048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8" name="Picture 6" descr="IMG_559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773238"/>
            <a:ext cx="5948362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9" name="Picture 7" descr="IMG_562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1989138"/>
            <a:ext cx="5832475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1" name="Picture 9" descr="Фото 09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2133600"/>
            <a:ext cx="5761037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2" name="Picture 10" descr="IMG_892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2276475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3" name="Picture 11" descr="2402201205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2492375"/>
            <a:ext cx="532765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2" name="Picture 10" descr="IMG_1776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2505075"/>
            <a:ext cx="561657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4" name="Picture 12" descr="щщщщ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2708275"/>
            <a:ext cx="5183187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5" name="Picture 13" descr="IMG_723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2889250"/>
            <a:ext cx="5292725" cy="396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6" name="Picture 14" descr="IMG_7229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475" y="2835275"/>
            <a:ext cx="5724525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994">
        <p:split orient="vert"/>
      </p:transition>
    </mc:Choice>
    <mc:Fallback xmlns="">
      <p:transition spd="slow" advTm="3999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61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6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6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61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10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0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4" name="Picture 4" descr="Фото 08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" y="980728"/>
            <a:ext cx="63007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Picture 5" descr="IMG_429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372437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6" name="Picture 6" descr="IMG_426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150" y="1539874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7" name="Picture 7" descr="Свято Миколая 36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1962" y="1773238"/>
            <a:ext cx="6481763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8" name="Picture 8" descr="IMG_120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2185988"/>
            <a:ext cx="6227762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9" name="Picture 9" descr="getImage (2)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2511425"/>
            <a:ext cx="5795962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0" name="Picture 10" descr="IMG_363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7438" y="1196975"/>
            <a:ext cx="4246562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1002630"/>
          </a:xfrm>
        </p:spPr>
        <p:txBody>
          <a:bodyPr/>
          <a:lstStyle/>
          <a:p>
            <a:r>
              <a:rPr lang="uk-UA" b="1" dirty="0" smtClean="0"/>
              <a:t>Святкуємо народні свята</a:t>
            </a:r>
            <a:endParaRPr lang="ru-RU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447">
        <p:split orient="vert"/>
      </p:transition>
    </mc:Choice>
    <mc:Fallback xmlns="">
      <p:transition spd="slow" advTm="2144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3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solidFill>
                  <a:srgbClr val="FF3399"/>
                </a:solidFill>
              </a:rPr>
              <a:t>Любимо мистецтво</a:t>
            </a:r>
            <a:endParaRPr lang="ru-RU" smtClean="0">
              <a:solidFill>
                <a:srgbClr val="FF3399"/>
              </a:solidFill>
            </a:endParaRPr>
          </a:p>
        </p:txBody>
      </p:sp>
      <p:pic>
        <p:nvPicPr>
          <p:cNvPr id="164868" name="Picture 4" descr="IMG_605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9" name="Picture 5" descr="IMG_556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0" name="Picture 6" descr="Лето 2013 30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557338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1" name="Picture 7" descr="IMG_967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765300"/>
            <a:ext cx="561657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2" name="Picture 8" descr="IMG_970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150" y="1835150"/>
            <a:ext cx="6697663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3" name="Picture 9" descr="IMG_639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1835150"/>
            <a:ext cx="6697663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4" name="Picture 10" descr="IMG_500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1844675"/>
            <a:ext cx="3760788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5" name="Picture 11" descr="3037365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763" y="2205038"/>
            <a:ext cx="5329237" cy="392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998">
        <p:split orient="vert"/>
      </p:transition>
    </mc:Choice>
    <mc:Fallback xmlns="">
      <p:transition spd="slow" advTm="2699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3600" b="1" dirty="0" smtClean="0">
                <a:solidFill>
                  <a:schemeClr val="bg1"/>
                </a:solidFill>
              </a:rPr>
              <a:t>Ми – українці. Шевченківські дні у школі</a:t>
            </a:r>
            <a:endParaRPr lang="ru-RU" sz="3600" b="1" dirty="0" smtClean="0">
              <a:solidFill>
                <a:schemeClr val="bg1"/>
              </a:solidFill>
            </a:endParaRPr>
          </a:p>
        </p:txBody>
      </p:sp>
      <p:pic>
        <p:nvPicPr>
          <p:cNvPr id="165892" name="Picture 4" descr="IMG_485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5" descr="IMG_493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4" name="Picture 6" descr="21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5" name="Picture 7" descr="IMG_653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1757363"/>
            <a:ext cx="6480175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6" name="Picture 8" descr="IMG_495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1844675"/>
            <a:ext cx="6480175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7" name="Picture 9" descr="IMG_490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600" y="1773238"/>
            <a:ext cx="4283075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514">
        <p:split orient="vert"/>
      </p:transition>
    </mc:Choice>
    <mc:Fallback xmlns="">
      <p:transition spd="slow" advTm="2351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5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5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5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3600" dirty="0" smtClean="0">
                <a:solidFill>
                  <a:schemeClr val="bg1"/>
                </a:solidFill>
              </a:rPr>
              <a:t>До животворних джерел… </a:t>
            </a:r>
            <a:r>
              <a:rPr lang="uk-UA" sz="3600" dirty="0">
                <a:solidFill>
                  <a:schemeClr val="bg1"/>
                </a:solidFill>
              </a:rPr>
              <a:t>Е</a:t>
            </a:r>
            <a:r>
              <a:rPr lang="uk-UA" sz="3600" dirty="0" smtClean="0">
                <a:solidFill>
                  <a:schemeClr val="bg1"/>
                </a:solidFill>
              </a:rPr>
              <a:t>тнографічні проекти </a:t>
            </a:r>
            <a:endParaRPr lang="ru-RU" sz="3600" dirty="0" smtClean="0">
              <a:solidFill>
                <a:schemeClr val="bg1"/>
              </a:solidFill>
            </a:endParaRPr>
          </a:p>
        </p:txBody>
      </p:sp>
      <p:pic>
        <p:nvPicPr>
          <p:cNvPr id="166916" name="Picture 4" descr="IMG_437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7" name="Picture 5" descr="007138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1557338"/>
            <a:ext cx="6337300" cy="475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8" name="Picture 6" descr="IMG_463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700213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9" name="Picture 7" descr="IMG_907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1628775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0" name="Picture 8" descr="IMG_552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250" y="1882775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1" name="Picture 9" descr="IMG_055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24075" y="2159000"/>
            <a:ext cx="62642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2" name="Picture 10" descr="6561130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5875" y="2236788"/>
            <a:ext cx="6156325" cy="462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3" name="Picture 11" descr="IMG_976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241550"/>
            <a:ext cx="6156325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540">
        <p:split orient="vert"/>
      </p:transition>
    </mc:Choice>
    <mc:Fallback xmlns="">
      <p:transition spd="slow" advTm="255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6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6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6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6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3600" b="1" dirty="0" smtClean="0">
                <a:solidFill>
                  <a:schemeClr val="bg1"/>
                </a:solidFill>
              </a:rPr>
              <a:t>Розвиток активної громадянської позиції. Патріотичне виховання </a:t>
            </a:r>
            <a:endParaRPr lang="ru-RU" sz="3600" b="1" dirty="0" smtClean="0">
              <a:solidFill>
                <a:schemeClr val="bg1"/>
              </a:solidFill>
            </a:endParaRPr>
          </a:p>
        </p:txBody>
      </p:sp>
      <p:pic>
        <p:nvPicPr>
          <p:cNvPr id="167940" name="Picture 4" descr="2211201329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940425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Picture 5" descr="RVg4JjKqogQ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6119813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2" name="Picture 6" descr="Изображение 0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844675"/>
            <a:ext cx="6119812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3" name="Picture 7" descr="Изображение 0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916113"/>
            <a:ext cx="62642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4" name="Picture 8" descr="IMG_563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2133600"/>
            <a:ext cx="6192838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5" name="Picture 9" descr="IMG_695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2159000"/>
            <a:ext cx="62642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2" name="Picture 10" descr="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16238" y="2205038"/>
            <a:ext cx="6227762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504">
        <p:split orient="vert"/>
      </p:transition>
    </mc:Choice>
    <mc:Fallback xmlns="">
      <p:transition spd="slow" advTm="2350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79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7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44370"/>
            <a:ext cx="8229600" cy="2658814"/>
          </a:xfrm>
        </p:spPr>
        <p:txBody>
          <a:bodyPr/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Ми </a:t>
            </a:r>
            <a:r>
              <a:rPr lang="uk-UA" sz="4800" b="1" dirty="0" err="1" smtClean="0">
                <a:solidFill>
                  <a:srgbClr val="FF0000"/>
                </a:solidFill>
              </a:rPr>
              <a:t>будем</a:t>
            </a:r>
            <a:r>
              <a:rPr lang="uk-UA" sz="4800" b="1" dirty="0" smtClean="0">
                <a:solidFill>
                  <a:srgbClr val="FF0000"/>
                </a:solidFill>
              </a:rPr>
              <a:t> довго</a:t>
            </a:r>
            <a:r>
              <a:rPr lang="uk-UA" sz="4800" b="1" dirty="0">
                <a:solidFill>
                  <a:srgbClr val="FF0000"/>
                </a:solidFill>
              </a:rPr>
              <a:t> </a:t>
            </a:r>
            <a:r>
              <a:rPr lang="uk-UA" sz="4800" b="1" dirty="0" err="1" smtClean="0">
                <a:solidFill>
                  <a:srgbClr val="FF0000"/>
                </a:solidFill>
              </a:rPr>
              <a:t>пам”ятати</a:t>
            </a:r>
            <a:r>
              <a:rPr lang="uk-UA" sz="4800" b="1" dirty="0" smtClean="0">
                <a:solidFill>
                  <a:srgbClr val="FF0000"/>
                </a:solidFill>
              </a:rPr>
              <a:t>… Екскурсія до Музею локальних воєн  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PC\Desktop\201405A0\1905201432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PC\Desktop\201405A0\1905201433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C\Desktop\201405A0\1905201434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PC\Desktop\201405A0\1905201434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C\Desktop\201405A0\19052014348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C\Desktop\201405A0\1905201435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5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81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669">
        <p:split orient="vert"/>
      </p:transition>
    </mc:Choice>
    <mc:Fallback xmlns="">
      <p:transition spd="slow" advTm="2466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/>
          </p:cNvSpPr>
          <p:nvPr>
            <p:ph type="title"/>
          </p:nvPr>
        </p:nvSpPr>
        <p:spPr>
          <a:xfrm>
            <a:off x="323850" y="260350"/>
            <a:ext cx="8569325" cy="1800225"/>
          </a:xfrm>
        </p:spPr>
        <p:txBody>
          <a:bodyPr/>
          <a:lstStyle/>
          <a:p>
            <a:pPr eaLnBrk="1" hangingPunct="1"/>
            <a:r>
              <a:rPr lang="uk-UA" sz="3600" dirty="0" smtClean="0">
                <a:solidFill>
                  <a:srgbClr val="C00000"/>
                </a:solidFill>
              </a:rPr>
              <a:t>Спортивні досягнення</a:t>
            </a:r>
            <a:r>
              <a:rPr lang="uk-UA" sz="4000" dirty="0" smtClean="0">
                <a:solidFill>
                  <a:srgbClr val="C00000"/>
                </a:solidFill>
              </a:rPr>
              <a:t>:</a:t>
            </a:r>
            <a:br>
              <a:rPr lang="uk-UA" sz="4000" dirty="0" smtClean="0">
                <a:solidFill>
                  <a:srgbClr val="C00000"/>
                </a:solidFill>
              </a:rPr>
            </a:br>
            <a:r>
              <a:rPr lang="uk-UA" sz="2400" dirty="0" smtClean="0">
                <a:solidFill>
                  <a:srgbClr val="C00000"/>
                </a:solidFill>
              </a:rPr>
              <a:t>ІІІ місце в загальному заліку Спартакіади;</a:t>
            </a:r>
            <a:br>
              <a:rPr lang="uk-UA" sz="2400" dirty="0" smtClean="0">
                <a:solidFill>
                  <a:srgbClr val="C00000"/>
                </a:solidFill>
              </a:rPr>
            </a:br>
            <a:r>
              <a:rPr lang="uk-UA" sz="2400" dirty="0" smtClean="0">
                <a:solidFill>
                  <a:srgbClr val="C00000"/>
                </a:solidFill>
              </a:rPr>
              <a:t>чемпіони районної Спартакіади з баскетболу;</a:t>
            </a:r>
            <a:br>
              <a:rPr lang="uk-UA" sz="2400" dirty="0" smtClean="0">
                <a:solidFill>
                  <a:srgbClr val="C00000"/>
                </a:solidFill>
              </a:rPr>
            </a:br>
            <a:r>
              <a:rPr lang="uk-UA" sz="2400" dirty="0" smtClean="0">
                <a:solidFill>
                  <a:srgbClr val="C00000"/>
                </a:solidFill>
              </a:rPr>
              <a:t>7 років поспіль чемпіони районної Спартакіади з шахів;</a:t>
            </a:r>
            <a:br>
              <a:rPr lang="uk-UA" sz="2400" dirty="0" smtClean="0">
                <a:solidFill>
                  <a:srgbClr val="C00000"/>
                </a:solidFill>
              </a:rPr>
            </a:br>
            <a:r>
              <a:rPr lang="uk-UA" sz="2400" dirty="0" smtClean="0">
                <a:solidFill>
                  <a:srgbClr val="C00000"/>
                </a:solidFill>
              </a:rPr>
              <a:t>призери обласних змагань</a:t>
            </a:r>
            <a:endParaRPr lang="ru-RU" sz="2400" dirty="0" smtClean="0">
              <a:solidFill>
                <a:srgbClr val="C00000"/>
              </a:solidFill>
            </a:endParaRPr>
          </a:p>
        </p:txBody>
      </p:sp>
      <p:pic>
        <p:nvPicPr>
          <p:cNvPr id="168964" name="Picture 4" descr="IMG_195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68538"/>
            <a:ext cx="6121400" cy="458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5" descr="IMG_197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2376488"/>
            <a:ext cx="5976937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7" name="Picture 7" descr="IMG_198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2393950"/>
            <a:ext cx="61912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0" name="Picture 10" descr="IMG_195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2538413"/>
            <a:ext cx="57594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1" name="Picture 11" descr="IMG_199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938" y="2349500"/>
            <a:ext cx="3630612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2" name="Picture 12" descr="IMG_199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276475"/>
            <a:ext cx="34353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3" name="Picture 13" descr="IMG_168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8650" y="2276475"/>
            <a:ext cx="34353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009">
        <p:split orient="vert"/>
      </p:transition>
    </mc:Choice>
    <mc:Fallback xmlns="">
      <p:transition spd="slow" advTm="2600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8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8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8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8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8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8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8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dirty="0" err="1" smtClean="0">
                <a:solidFill>
                  <a:schemeClr val="bg1"/>
                </a:solidFill>
              </a:rPr>
              <a:t>Здоров”я</a:t>
            </a:r>
            <a:r>
              <a:rPr lang="uk-UA" dirty="0" smtClean="0">
                <a:solidFill>
                  <a:schemeClr val="bg1"/>
                </a:solidFill>
              </a:rPr>
              <a:t> – наше багатство!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169990" name="Picture 6" descr="IMG_553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61214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1" name="Picture 7" descr="DSC0104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732896"/>
            <a:ext cx="6265862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1" name="Picture 11" descr="getImage2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1938956"/>
            <a:ext cx="5967413" cy="447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PC\Desktop\ГАШ\IMG_700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2242312"/>
            <a:ext cx="5555472" cy="416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C\Desktop\ГАШ\IMG_700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764704"/>
            <a:ext cx="5224765" cy="566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229">
        <p:split orient="vert"/>
      </p:transition>
    </mc:Choice>
    <mc:Fallback xmlns="">
      <p:transition spd="slow" advTm="192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179512" y="4509120"/>
            <a:ext cx="4076823" cy="2088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uk-UA" sz="2400" b="1" dirty="0" smtClean="0">
                <a:solidFill>
                  <a:schemeClr val="bg1"/>
                </a:solidFill>
              </a:rPr>
              <a:t>Демократизація школи та класу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2161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23528" y="260649"/>
            <a:ext cx="8424936" cy="1512167"/>
          </a:xfrm>
        </p:spPr>
        <p:txBody>
          <a:bodyPr/>
          <a:lstStyle/>
          <a:p>
            <a:pPr marL="342900" indent="-342900" eaLnBrk="1" hangingPunct="1"/>
            <a:r>
              <a:rPr lang="uk-UA" sz="4000" b="1" dirty="0" err="1">
                <a:solidFill>
                  <a:srgbClr val="FF8021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Heavy" pitchFamily="34" charset="0"/>
              </a:rPr>
              <a:t>Громадсько</a:t>
            </a:r>
            <a:r>
              <a:rPr lang="uk-UA" sz="4000" b="1" dirty="0">
                <a:solidFill>
                  <a:srgbClr val="FF8021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Franklin Gothic Heavy" pitchFamily="34" charset="0"/>
              </a:rPr>
              <a:t> – активна школа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059832" y="1412776"/>
            <a:ext cx="3384376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Партнерство «школа – спільнота»</a:t>
            </a:r>
            <a:endParaRPr lang="ru-RU" sz="2400" b="1" dirty="0"/>
          </a:p>
        </p:txBody>
      </p:sp>
      <p:sp>
        <p:nvSpPr>
          <p:cNvPr id="13" name="Овал 12"/>
          <p:cNvSpPr/>
          <p:nvPr/>
        </p:nvSpPr>
        <p:spPr>
          <a:xfrm>
            <a:off x="4902583" y="4804242"/>
            <a:ext cx="4241418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err="1"/>
              <a:t>В</a:t>
            </a:r>
            <a:r>
              <a:rPr lang="uk-UA" sz="2400" b="1" dirty="0" err="1" smtClean="0"/>
              <a:t>олонтерство</a:t>
            </a:r>
            <a:endParaRPr lang="ru-RU" sz="2400" b="1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329" y="3048744"/>
            <a:ext cx="2615595" cy="198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PC\Desktop\ГАШ\IMG_225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1367858"/>
            <a:ext cx="3899925" cy="321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Desktop\ГАШ\весна 2014\IMG_230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6869" y="1367858"/>
            <a:ext cx="3477132" cy="299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267">
        <p:split orient="vert"/>
      </p:transition>
    </mc:Choice>
    <mc:Fallback xmlns="">
      <p:transition spd="slow" advTm="1426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  <p:bldP spid="4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Участь у проектах «Школа проти </a:t>
            </a:r>
            <a:r>
              <a:rPr lang="uk-UA" dirty="0" err="1" smtClean="0"/>
              <a:t>СНІДу</a:t>
            </a:r>
            <a:r>
              <a:rPr lang="uk-UA" dirty="0" smtClean="0"/>
              <a:t>»</a:t>
            </a:r>
            <a:endParaRPr lang="ru-RU" dirty="0"/>
          </a:p>
        </p:txBody>
      </p:sp>
      <p:pic>
        <p:nvPicPr>
          <p:cNvPr id="4" name="Picture 4" descr="1211201220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2588418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DSCN142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6192838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DSCN145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6264275" cy="469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4701153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03648" y="1916113"/>
            <a:ext cx="6337300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IMG_867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598" y="2457450"/>
            <a:ext cx="58674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IMG_070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2158517"/>
            <a:ext cx="6227762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47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177">
        <p:split orient="vert"/>
      </p:transition>
    </mc:Choice>
    <mc:Fallback xmlns="">
      <p:transition spd="slow" advTm="2517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Життя у злагоді з природою</a:t>
            </a: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169988" name="Picture 4" descr="IMG_512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772150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9" name="Picture 5" descr="IMG_566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5726112" cy="429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0" name="Picture 6" descr="IMG_963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113" y="1946275"/>
            <a:ext cx="5543550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1" name="Picture 7" descr="DSC0178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2133600"/>
            <a:ext cx="5646737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2" name="Picture 8" descr="DSC0221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2276475"/>
            <a:ext cx="5643563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3" name="Picture 9" descr="DSC0078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2420938"/>
            <a:ext cx="5643563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4" name="Picture 10" descr="DSC0507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2625725"/>
            <a:ext cx="5643562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5" name="Picture 11" descr="DSC0225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625725"/>
            <a:ext cx="5643563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7" name="Picture 13" descr="DSCN0296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2781300"/>
            <a:ext cx="5472113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356">
        <p:split orient="vert"/>
      </p:transition>
    </mc:Choice>
    <mc:Fallback xmlns="">
      <p:transition spd="slow" advTm="273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9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9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9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9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9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9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/>
          </p:cNvSpPr>
          <p:nvPr>
            <p:ph type="title"/>
          </p:nvPr>
        </p:nvSpPr>
        <p:spPr>
          <a:xfrm>
            <a:off x="395288" y="188913"/>
            <a:ext cx="8496300" cy="1368425"/>
          </a:xfrm>
        </p:spPr>
        <p:txBody>
          <a:bodyPr/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>ДНЗ «Світлячок». Зростають юні громадяни…</a:t>
            </a:r>
            <a:endParaRPr lang="ru-RU" sz="3200" b="1" dirty="0" smtClean="0">
              <a:solidFill>
                <a:srgbClr val="C00000"/>
              </a:solidFill>
            </a:endParaRPr>
          </a:p>
        </p:txBody>
      </p:sp>
      <p:pic>
        <p:nvPicPr>
          <p:cNvPr id="171013" name="Picture 5" descr="IMG_164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6551612" cy="491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4" name="Picture 6" descr="Лето 2013 23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5" name="Picture 7" descr="DSC0026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6480175" cy="485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6" name="Picture 8" descr="IMG_690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8" y="1784350"/>
            <a:ext cx="6408737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7" name="Picture 9" descr="ж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76375" y="198913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8" name="Picture 10" descr="IMG_852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1989138"/>
            <a:ext cx="62642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9" name="Picture 11" descr="IMG_700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2060575"/>
            <a:ext cx="6154738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20" name="Picture 12" descr="IMG_693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700" y="2105025"/>
            <a:ext cx="6157913" cy="461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761">
        <p:split orient="vert"/>
      </p:transition>
    </mc:Choice>
    <mc:Fallback xmlns="">
      <p:transition spd="slow" advTm="2876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71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71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7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1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1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10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10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/>
          </p:cNvSpPr>
          <p:nvPr>
            <p:ph type="title"/>
          </p:nvPr>
        </p:nvSpPr>
        <p:spPr>
          <a:xfrm>
            <a:off x="421481" y="376238"/>
            <a:ext cx="8229600" cy="1252537"/>
          </a:xfrm>
        </p:spPr>
        <p:txBody>
          <a:bodyPr/>
          <a:lstStyle/>
          <a:p>
            <a:pPr algn="l"/>
            <a:r>
              <a:rPr lang="uk-UA" sz="2800" b="1" dirty="0" smtClean="0">
                <a:solidFill>
                  <a:schemeClr val="bg1"/>
                </a:solidFill>
              </a:rPr>
              <a:t>                              Відкритість і співпраця</a:t>
            </a:r>
            <a:r>
              <a:rPr lang="uk-UA" sz="2800" b="1" dirty="0">
                <a:solidFill>
                  <a:schemeClr val="bg1"/>
                </a:solidFill>
              </a:rPr>
              <a:t/>
            </a:r>
            <a:br>
              <a:rPr lang="uk-UA" sz="2800" b="1" dirty="0">
                <a:solidFill>
                  <a:schemeClr val="bg1"/>
                </a:solidFill>
              </a:rPr>
            </a:br>
            <a:r>
              <a:rPr lang="uk-UA" sz="2800" b="1" dirty="0" smtClean="0">
                <a:solidFill>
                  <a:schemeClr val="bg1"/>
                </a:solidFill>
              </a:rPr>
              <a:t> “Ми працю любимо, що в творчість перейшла…“</a:t>
            </a:r>
            <a:endParaRPr lang="ru-RU" sz="2800" b="1" dirty="0" smtClean="0">
              <a:solidFill>
                <a:schemeClr val="bg1"/>
              </a:solidFill>
            </a:endParaRPr>
          </a:p>
        </p:txBody>
      </p:sp>
      <p:pic>
        <p:nvPicPr>
          <p:cNvPr id="172036" name="Picture 4" descr="IMG_097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7" name="Picture 5" descr="9391646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1844675"/>
            <a:ext cx="6408737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8" name="Picture 6" descr="3714543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2060575"/>
            <a:ext cx="6119813" cy="458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9" name="Picture 7" descr="0739177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2205038"/>
            <a:ext cx="5976937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40" name="Picture 8" descr="9599754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2276475"/>
            <a:ext cx="5832475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41" name="Picture 9" descr="9949844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2349500"/>
            <a:ext cx="5832475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42" name="Picture 10" descr="IMG_179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5625" y="2320925"/>
            <a:ext cx="6048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463">
        <p:split orient="vert"/>
      </p:transition>
    </mc:Choice>
    <mc:Fallback xmlns="">
      <p:transition spd="slow" advTm="244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>
                <a:solidFill>
                  <a:schemeClr val="bg1"/>
                </a:solidFill>
              </a:rPr>
              <a:t>Моя маленька Батьківщина </a:t>
            </a:r>
            <a:br>
              <a:rPr lang="uk-UA" sz="3600" dirty="0" smtClean="0">
                <a:solidFill>
                  <a:schemeClr val="bg1"/>
                </a:solidFill>
              </a:rPr>
            </a:br>
            <a:r>
              <a:rPr lang="uk-UA" sz="3600" dirty="0" smtClean="0">
                <a:solidFill>
                  <a:schemeClr val="bg1"/>
                </a:solidFill>
              </a:rPr>
              <a:t>(участь у святкуванні Дня села)</a:t>
            </a:r>
            <a:endParaRPr lang="ru-RU" sz="3600" dirty="0" smtClean="0">
              <a:solidFill>
                <a:schemeClr val="bg1"/>
              </a:solidFill>
            </a:endParaRPr>
          </a:p>
        </p:txBody>
      </p:sp>
      <p:pic>
        <p:nvPicPr>
          <p:cNvPr id="173060" name="Picture 4" descr="IMG_455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3" name="Picture 7" descr="IMG_456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4" name="Picture 8" descr="IMG_242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628775"/>
            <a:ext cx="3813175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5" name="Picture 9" descr="IMG_243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700213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6" name="Picture 10" descr="IMG_649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175" y="1882775"/>
            <a:ext cx="6632575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7" name="Picture 11" descr="IMG_649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2078038"/>
            <a:ext cx="6372225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8" name="Picture 12" descr="IMG_788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313" y="2293938"/>
            <a:ext cx="6084887" cy="456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9" name="Picture 13" descr="IMG_401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2420938"/>
            <a:ext cx="5903912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70" name="Picture 14" descr="IMG_9917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686050"/>
            <a:ext cx="5564188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71" name="Picture 15" descr="IMG_9939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988" y="2687638"/>
            <a:ext cx="5561012" cy="41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77">
        <p:split orient="vert"/>
      </p:transition>
    </mc:Choice>
    <mc:Fallback xmlns="">
      <p:transition spd="slow" advTm="2487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3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 b="1" dirty="0" smtClean="0">
                <a:solidFill>
                  <a:schemeClr val="bg1"/>
                </a:solidFill>
              </a:rPr>
              <a:t>Зростаємо патріотами. </a:t>
            </a:r>
            <a:br>
              <a:rPr lang="uk-UA" sz="4000" b="1" dirty="0" smtClean="0">
                <a:solidFill>
                  <a:schemeClr val="bg1"/>
                </a:solidFill>
              </a:rPr>
            </a:br>
            <a:r>
              <a:rPr lang="uk-UA" sz="4000" b="1" dirty="0" smtClean="0">
                <a:solidFill>
                  <a:schemeClr val="bg1"/>
                </a:solidFill>
              </a:rPr>
              <a:t>Майбутні захисники Вітчизни</a:t>
            </a:r>
            <a:endParaRPr lang="ru-RU" sz="4000" b="1" dirty="0" smtClean="0">
              <a:solidFill>
                <a:schemeClr val="bg1"/>
              </a:solidFill>
            </a:endParaRPr>
          </a:p>
        </p:txBody>
      </p:sp>
      <p:pic>
        <p:nvPicPr>
          <p:cNvPr id="174084" name="Picture 4" descr="IMG_200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5834063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5" name="Picture 5" descr="IMG_200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1773238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6" name="Picture 6" descr="IMG_200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2205038"/>
            <a:ext cx="576103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7" name="Picture 7" descr="IMG_2010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2538413"/>
            <a:ext cx="576103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8" name="Picture 8" descr="IMG_200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2592388"/>
            <a:ext cx="5688013" cy="426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03">
        <p:split orient="vert"/>
      </p:transition>
    </mc:Choice>
    <mc:Fallback xmlns="">
      <p:transition spd="slow" advTm="1900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74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74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74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</a:rPr>
              <a:t>Уміємо працювати – </a:t>
            </a:r>
            <a:br>
              <a:rPr lang="uk-UA" b="1" dirty="0" smtClean="0">
                <a:solidFill>
                  <a:schemeClr val="bg1"/>
                </a:solidFill>
              </a:rPr>
            </a:br>
            <a:r>
              <a:rPr lang="uk-UA" b="1" dirty="0" smtClean="0">
                <a:solidFill>
                  <a:schemeClr val="bg1"/>
                </a:solidFill>
              </a:rPr>
              <a:t>уміємо відпочивати…</a:t>
            </a:r>
            <a:endParaRPr lang="ru-RU" b="1" dirty="0" smtClean="0">
              <a:solidFill>
                <a:schemeClr val="bg1"/>
              </a:solidFill>
            </a:endParaRPr>
          </a:p>
        </p:txBody>
      </p:sp>
      <p:pic>
        <p:nvPicPr>
          <p:cNvPr id="175108" name="Picture 4" descr="IMG_246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6192837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9" name="Picture 5" descr="IMG_246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63373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0" name="Picture 6" descr="DSC0491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916113"/>
            <a:ext cx="61214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1" name="Picture 7" descr="DSC0492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2133600"/>
            <a:ext cx="6048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3" name="Picture 9" descr="IMG_2471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2276475"/>
            <a:ext cx="5759450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4" name="Picture 10" descr="IMG_2490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557338"/>
            <a:ext cx="4334446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483">
        <p:split orient="vert"/>
      </p:transition>
    </mc:Choice>
    <mc:Fallback xmlns="">
      <p:transition spd="slow" advTm="1848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5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5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5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5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5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656184"/>
          </a:xfrm>
        </p:spPr>
        <p:txBody>
          <a:bodyPr/>
          <a:lstStyle/>
          <a:p>
            <a:r>
              <a:rPr lang="uk-UA" sz="2200" dirty="0">
                <a:solidFill>
                  <a:schemeClr val="tx2">
                    <a:lumMod val="75000"/>
                  </a:schemeClr>
                </a:solidFill>
                <a:latin typeface="Franklin Gothic Heavy" pitchFamily="34" charset="0"/>
                <a:ea typeface="+mn-ea"/>
                <a:cs typeface="+mn-cs"/>
              </a:rPr>
              <a:t> </a:t>
            </a:r>
            <a:r>
              <a:rPr lang="uk-UA" sz="2800" dirty="0">
                <a:solidFill>
                  <a:schemeClr val="tx2">
                    <a:lumMod val="75000"/>
                  </a:schemeClr>
                </a:solidFill>
                <a:latin typeface="Franklin Gothic Heavy" pitchFamily="34" charset="0"/>
                <a:ea typeface="+mn-ea"/>
                <a:cs typeface="+mn-cs"/>
              </a:rPr>
              <a:t>Школа – це тонкий і чутливий музичний інструмент, який творить мелодію людської гармонії, що впливає на думку кожного вихованця, але творить лише тоді, коли цей інструмент добре настроєний</a:t>
            </a:r>
            <a:r>
              <a:rPr lang="uk-UA" sz="4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uk-UA" sz="4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ru-RU" sz="4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6132" name="Picture 4" descr="IMG_724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11425"/>
            <a:ext cx="5795963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3" name="Picture 5" descr="IMG_978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913" y="2538413"/>
            <a:ext cx="576103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4" name="Picture 6" descr="IMG_090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875" y="2509838"/>
            <a:ext cx="5797550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6" name="Picture 8" descr="DSC0207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038" y="2509838"/>
            <a:ext cx="5795962" cy="43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111">
        <p:split orient="vert"/>
      </p:transition>
    </mc:Choice>
    <mc:Fallback xmlns="">
      <p:transition spd="slow" advTm="2711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6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6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1052737"/>
            <a:ext cx="8229600" cy="25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i="1" dirty="0">
                <a:solidFill>
                  <a:schemeClr val="bg1"/>
                </a:solidFill>
                <a:latin typeface="Impact" pitchFamily="34" charset="0"/>
              </a:rPr>
              <a:t>Мета нашої діяльності: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PC\Desktop\ГАШ\BCeo8AIyxS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1427169"/>
            <a:ext cx="5328592" cy="399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C\Desktop\ГАШ\_deFFRJL37Q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7" y="3492994"/>
            <a:ext cx="4198641" cy="314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C\Desktop\ГАШ\¦¬¦-¦¦¦-TВ¦¬¦¬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7978" y="4762188"/>
            <a:ext cx="4428444" cy="207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486">
        <p:split orient="vert"/>
      </p:transition>
    </mc:Choice>
    <mc:Fallback xmlns="">
      <p:transition spd="slow" advTm="1148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1-100616125908-phpapp02-slide-9-7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09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74">
        <p:split orient="vert"/>
      </p:transition>
    </mc:Choice>
    <mc:Fallback xmlns="">
      <p:transition spd="slow" advTm="827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1-100616125908-phpapp02-slide-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089" y="42989"/>
            <a:ext cx="9170089" cy="6877567"/>
          </a:xfrm>
          <a:prstGeom prst="rect">
            <a:avLst/>
          </a:prstGeom>
          <a:solidFill>
            <a:srgbClr val="CCFF66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Поле 1"/>
          <p:cNvSpPr txBox="1"/>
          <p:nvPr/>
        </p:nvSpPr>
        <p:spPr>
          <a:xfrm>
            <a:off x="179512" y="188640"/>
            <a:ext cx="5616623" cy="94179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4800" b="1" i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C0504D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highlight>
                  <a:srgbClr val="FFFF00"/>
                </a:highlight>
                <a:latin typeface="Calibri"/>
                <a:ea typeface="Calibri"/>
                <a:cs typeface="Times New Roman"/>
              </a:rPr>
              <a:t>Наша школа – це:</a:t>
            </a:r>
            <a:endParaRPr lang="ru-RU" sz="20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86">
        <p:split orient="vert"/>
      </p:transition>
    </mc:Choice>
    <mc:Fallback xmlns="">
      <p:transition spd="slow" advTm="928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7912918" cy="4387329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Створення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духу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партнерства,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взаємодопомоги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творчості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та демократизму,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удосконалення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діяльності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основі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участі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житті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громади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спрямування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всебічний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2">
                    <a:lumMod val="75000"/>
                  </a:schemeClr>
                </a:solidFill>
              </a:rPr>
              <a:t>розвиток</a:t>
            </a:r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дитини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виховання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патріотичних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2">
                    <a:lumMod val="75000"/>
                  </a:schemeClr>
                </a:solidFill>
              </a:rPr>
              <a:t>почуттів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Проблема, над якою працює школа</a:t>
            </a:r>
            <a:endParaRPr lang="ru-RU" dirty="0"/>
          </a:p>
        </p:txBody>
      </p:sp>
      <p:pic>
        <p:nvPicPr>
          <p:cNvPr id="4098" name="Picture 2" descr="C:\Users\PC\Desktop\ГАШ\Фото\IMG_43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53036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C\Desktop\ГАШ\Фото\Изображение 0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5492" y="3137872"/>
            <a:ext cx="2858507" cy="372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C\Desktop\ГАШ\724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8612" y="3919623"/>
            <a:ext cx="2679047" cy="171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21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592">
        <p:split orient="vert"/>
      </p:transition>
    </mc:Choice>
    <mc:Fallback xmlns="">
      <p:transition spd="slow" advTm="185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4221088"/>
            <a:ext cx="8496944" cy="2304256"/>
          </a:xfrm>
        </p:spPr>
        <p:txBody>
          <a:bodyPr/>
          <a:lstStyle/>
          <a:p>
            <a:pPr marL="0" indent="0" algn="just">
              <a:buNone/>
            </a:pPr>
            <a:r>
              <a:rPr lang="uk-UA" b="1" i="1" dirty="0">
                <a:latin typeface="Arial Black" pitchFamily="34" charset="0"/>
              </a:rPr>
              <a:t>ГРОМАДСЬКО-АКТИВНА ШКОЛА </a:t>
            </a:r>
          </a:p>
          <a:p>
            <a:pPr marL="0" indent="0" algn="just">
              <a:buNone/>
            </a:pPr>
            <a:r>
              <a:rPr lang="uk-UA" b="1" i="1" dirty="0">
                <a:latin typeface="Arial Black" pitchFamily="34" charset="0"/>
              </a:rPr>
              <a:t>включає в свої уроки, позаурочну </a:t>
            </a:r>
            <a:r>
              <a:rPr lang="uk-UA" b="1" i="1" dirty="0" smtClean="0">
                <a:latin typeface="Arial Black" pitchFamily="34" charset="0"/>
              </a:rPr>
              <a:t>діяльність,  </a:t>
            </a:r>
            <a:r>
              <a:rPr lang="uk-UA" b="1" i="1" dirty="0">
                <a:latin typeface="Arial Black" pitchFamily="34" charset="0"/>
              </a:rPr>
              <a:t>реальне життя, створюючи єдине поле громадського виховання не тільки для учнів, але і всіх учасників освітнього процесу. </a:t>
            </a:r>
          </a:p>
          <a:p>
            <a:endParaRPr lang="ru-RU" dirty="0">
              <a:latin typeface="Arial Black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786605"/>
          </a:xfrm>
        </p:spPr>
        <p:txBody>
          <a:bodyPr/>
          <a:lstStyle/>
          <a:p>
            <a:r>
              <a:rPr lang="uk-UA" b="1" dirty="0" smtClean="0"/>
              <a:t>Ми - ГАШ</a:t>
            </a:r>
            <a:endParaRPr lang="ru-RU" b="1" dirty="0"/>
          </a:p>
        </p:txBody>
      </p:sp>
      <p:pic>
        <p:nvPicPr>
          <p:cNvPr id="5122" name="Picture 2" descr="C:\Users\PC\Desktop\ГАШ\Учні\IMG_479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285"/>
            <a:ext cx="3075806" cy="41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C\Desktop\ГАШ\лекція\DSCN142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023396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C\Desktop\ГАШ\PHOTO\1211201220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194" y="51102"/>
            <a:ext cx="3075806" cy="41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5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33">
        <p:split orient="vert"/>
      </p:transition>
    </mc:Choice>
    <mc:Fallback xmlns="">
      <p:transition spd="slow" advTm="196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49287"/>
            <a:ext cx="9144000" cy="68580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06499" name="Picture 5" descr="Рамка без фону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6" y="2749178"/>
            <a:ext cx="4040188" cy="421481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96260" name="Picture 6" descr="school010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603483">
            <a:off x="1796630" y="2836981"/>
            <a:ext cx="571500" cy="7620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06501" name="Text Box 7"/>
          <p:cNvSpPr txBox="1">
            <a:spLocks noChangeArrowheads="1"/>
          </p:cNvSpPr>
          <p:nvPr/>
        </p:nvSpPr>
        <p:spPr bwMode="auto">
          <a:xfrm>
            <a:off x="1026529" y="4572006"/>
            <a:ext cx="2286000" cy="173513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just"/>
            <a:r>
              <a:rPr lang="uk-UA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</a:t>
            </a: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єднати учнівський, учительський та батьківський колективи,, сільську громаду; формувати розвинену особистість з глибоко усвідомленою громадською позицією та високим рівнем соціальної адаптації; сприяти активізації громад у </a:t>
            </a:r>
            <a:r>
              <a:rPr lang="uk-UA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розв</a:t>
            </a: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2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язанні</a:t>
            </a:r>
            <a:r>
              <a:rPr lang="uk-UA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шкільних та місцевих проблем</a:t>
            </a: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502" name="WordArt 9"/>
          <p:cNvSpPr>
            <a:spLocks noChangeArrowheads="1" noChangeShapeType="1" noTextEdit="1"/>
          </p:cNvSpPr>
          <p:nvPr/>
        </p:nvSpPr>
        <p:spPr bwMode="auto">
          <a:xfrm>
            <a:off x="867942" y="4057656"/>
            <a:ext cx="2428875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Bookman Old Style"/>
              </a:rPr>
              <a:t>Науково</a:t>
            </a:r>
            <a:r>
              <a:rPr lang="ru-RU" sz="36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Bookman Old Style"/>
              </a:rPr>
              <a:t>-методична проблема,</a:t>
            </a:r>
          </a:p>
          <a:p>
            <a:pPr algn="ctr"/>
            <a:r>
              <a:rPr lang="ru-RU" sz="36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Bookman Old Style"/>
              </a:rPr>
              <a:t>над </a:t>
            </a:r>
            <a:r>
              <a:rPr lang="ru-RU" sz="3600" b="1" kern="10" dirty="0" err="1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Bookman Old Style"/>
              </a:rPr>
              <a:t>якою</a:t>
            </a:r>
            <a:r>
              <a:rPr lang="ru-RU" sz="3600" b="1" kern="10" dirty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Bookman Old Style"/>
              </a:rPr>
              <a:t> </a:t>
            </a:r>
            <a:r>
              <a:rPr lang="ru-RU" sz="3600" b="1" kern="10" dirty="0" err="1" smtClean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Bookman Old Style"/>
              </a:rPr>
              <a:t>працює</a:t>
            </a:r>
            <a:r>
              <a:rPr lang="ru-RU" sz="3600" b="1" kern="10" dirty="0" smtClean="0"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Bookman Old Style"/>
              </a:rPr>
              <a:t> ГАШ</a:t>
            </a:r>
            <a:endParaRPr lang="ru-RU" sz="3600" b="1" kern="10" dirty="0">
              <a:ln w="9525" algn="ctr">
                <a:solidFill>
                  <a:srgbClr val="000000"/>
                </a:solidFill>
                <a:round/>
                <a:headEnd/>
                <a:tailEnd/>
              </a:ln>
              <a:solidFill>
                <a:schemeClr val="bg1"/>
              </a:solidFill>
              <a:latin typeface="Bookman Old Style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225257"/>
            <a:ext cx="3647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4000" dirty="0" smtClean="0">
                <a:ln w="19050">
                  <a:solidFill>
                    <a:srgbClr val="738AC8">
                      <a:lumMod val="50000"/>
                    </a:srgbClr>
                  </a:solidFill>
                </a:ln>
                <a:solidFill>
                  <a:srgbClr val="FFFF00"/>
                </a:solidFill>
                <a:latin typeface="Arial Black" pitchFamily="34" charset="0"/>
                <a:ea typeface="Times New Roman" pitchFamily="18" charset="0"/>
                <a:cs typeface="+mn-cs"/>
              </a:rPr>
              <a:t>Наше кредо</a:t>
            </a:r>
            <a:endParaRPr lang="ru-RU" sz="4000" dirty="0">
              <a:ln w="19050">
                <a:solidFill>
                  <a:srgbClr val="738AC8">
                    <a:lumMod val="50000"/>
                  </a:srgbClr>
                </a:solidFill>
              </a:ln>
              <a:solidFill>
                <a:srgbClr val="FFFF00"/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106505" name="Picture 2" descr="F:\Презентація\Презентація\Світл. Ів\Фото\IMG_090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2971800"/>
            <a:ext cx="4752528" cy="376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оле 1"/>
          <p:cNvSpPr txBox="1"/>
          <p:nvPr/>
        </p:nvSpPr>
        <p:spPr>
          <a:xfrm>
            <a:off x="85438" y="844564"/>
            <a:ext cx="8928992" cy="2094484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3600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Треба </a:t>
            </a:r>
            <a:r>
              <a:rPr lang="uk-UA" sz="3600" b="1" dirty="0" err="1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пам</a:t>
            </a:r>
            <a:r>
              <a:rPr lang="en-US" sz="3600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’</a:t>
            </a:r>
            <a:r>
              <a:rPr lang="uk-UA" sz="3600" b="1" dirty="0" err="1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ятати</a:t>
            </a:r>
            <a:r>
              <a:rPr lang="uk-UA" sz="3600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: кожна дитина – не тільки особистість, а й завтрашній громадянин</a:t>
            </a:r>
            <a:r>
              <a:rPr lang="uk-UA" sz="3600" b="1" dirty="0" smtClean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3600" b="1" dirty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</a:t>
            </a:r>
            <a:r>
              <a:rPr lang="uk-UA" sz="3600" b="1" dirty="0" smtClean="0">
                <a:ln w="6350" cap="flat" cmpd="sng" algn="ctr">
                  <a:solidFill>
                    <a:srgbClr val="054697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outerShdw blurRad="41275" dist="20320" dir="1800000" algn="tl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                             Василь Сухомлинський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721">
        <p:split orient="vert"/>
      </p:transition>
    </mc:Choice>
    <mc:Fallback xmlns="">
      <p:transition spd="slow" advTm="1672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6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6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1" grpId="0"/>
      <p:bldP spid="106502" grpId="0"/>
      <p:bldP spid="10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8|3.1|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1.3|2.4|3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2.8|2.5|2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4|1.1|0.9|1.2|1.1|1|1|0.9|1|1.4|1.2|1.2|1.4|1.2|1.4|1.6|1.6|1.3|1.8|0.9|1.6|1.3|1.4|1.5|1.5|1.3|1.4|1.1|1.6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6|1.1|0|2.5|2.2|2.3|2.1|1.4|1.9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1.8|2.4|3.5|1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4|2.4|2.4|2.3|2.3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3.1|2.2|2.1|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3.4|3|3.9|3.2|3.5|3.1|2.9|3.7|3.4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8|3.3|3.1|2.2|1.9|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3|2.1|2.8|2.7|2.8|3.3|2.9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7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2|2.4|3.9|2.3|2.9|3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|2.8|2.5|1.9|2.7|2.2|2|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0.3|2.5|1.8|2.7|2.4|2.2|2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2.6|2.9|3.2|3.4|2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2|3.2|2.9|3.2|3.3|3.3|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6|4|3.1|2.6|2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.3|1.9|3.9|2.8|3.6|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8|3.3|2|2.8|2.3|2.8|2.4|2.5|2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0.6|2.3|2.5|3.3|3.7|3.1|3.4|2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0.6|3|2.4|2.9|2.1|2.4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|2.6|1.7|1.4|1.1|1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0.7|1.8|1.7|1.8|1.2|2.3|1.4|2.4|1.5|2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0.7|2.6|2.7|2.7|2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0.6|2.2|2.4|2.4|2.2|2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.1|1.8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9|1.7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11.4|1.5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|3.9|2.6|0.9|1.3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3.5|4|2.3|2.1|1.8|3.4|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|1.4|2.3|2.4"/>
</p:tagLst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535</Words>
  <Application>Microsoft Office PowerPoint</Application>
  <PresentationFormat>On-screen Show (4:3)</PresentationFormat>
  <Paragraphs>99</Paragraphs>
  <Slides>37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Тема Office</vt:lpstr>
      <vt:lpstr>4_Тема Office</vt:lpstr>
      <vt:lpstr>Волна</vt:lpstr>
      <vt:lpstr>PowerPoint Presentation</vt:lpstr>
      <vt:lpstr> Феномен community school – що це і навіщо? </vt:lpstr>
      <vt:lpstr>Громадсько – активна школа</vt:lpstr>
      <vt:lpstr>Мета нашої діяльності:</vt:lpstr>
      <vt:lpstr>PowerPoint Presentation</vt:lpstr>
      <vt:lpstr>PowerPoint Presentation</vt:lpstr>
      <vt:lpstr>Проблема, над якою працює школа</vt:lpstr>
      <vt:lpstr>Ми - ГАШ</vt:lpstr>
      <vt:lpstr>PowerPoint Presentation</vt:lpstr>
      <vt:lpstr>PowerPoint Presentation</vt:lpstr>
      <vt:lpstr>Наші партнери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Освіта через досвід. Наші проекти та досягнення…</vt:lpstr>
      <vt:lpstr>PowerPoint Presentation</vt:lpstr>
      <vt:lpstr>PowerPoint Presentation</vt:lpstr>
      <vt:lpstr>Батьки і діти… Діти і батьки…</vt:lpstr>
      <vt:lpstr>Святкуємо народні свята</vt:lpstr>
      <vt:lpstr>Любимо мистецтво</vt:lpstr>
      <vt:lpstr>Ми – українці. Шевченківські дні у школі</vt:lpstr>
      <vt:lpstr>До животворних джерел… Етнографічні проекти </vt:lpstr>
      <vt:lpstr>Розвиток активної громадянської позиції. Патріотичне виховання </vt:lpstr>
      <vt:lpstr>Ми будем довго пам”ятати… Екскурсія до Музею локальних воєн  </vt:lpstr>
      <vt:lpstr>Спортивні досягнення: ІІІ місце в загальному заліку Спартакіади; чемпіони районної Спартакіади з баскетболу; 7 років поспіль чемпіони районної Спартакіади з шахів; призери обласних змагань</vt:lpstr>
      <vt:lpstr>Здоров”я – наше багатство!</vt:lpstr>
      <vt:lpstr>Участь у проектах «Школа проти СНІДу»</vt:lpstr>
      <vt:lpstr>Життя у злагоді з природою</vt:lpstr>
      <vt:lpstr>ДНЗ «Світлячок». Зростають юні громадяни…</vt:lpstr>
      <vt:lpstr>                              Відкритість і співпраця  “Ми працю любимо, що в творчість перейшла…“</vt:lpstr>
      <vt:lpstr>Моя маленька Батьківщина  (участь у святкуванні Дня села)</vt:lpstr>
      <vt:lpstr>Зростаємо патріотами.  Майбутні захисники Вітчизни</vt:lpstr>
      <vt:lpstr>Уміємо працювати –  уміємо відпочивати…</vt:lpstr>
      <vt:lpstr> Школа – це тонкий і чутливий музичний інструмент, який творить мелодію людської гармонії, що впливає на думку кожного вихованця, але творить лише тоді, коли цей інструмент добре настроєний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kozlov</cp:lastModifiedBy>
  <cp:revision>86</cp:revision>
  <dcterms:created xsi:type="dcterms:W3CDTF">2014-04-24T08:30:20Z</dcterms:created>
  <dcterms:modified xsi:type="dcterms:W3CDTF">2014-11-06T06:29:52Z</dcterms:modified>
</cp:coreProperties>
</file>