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0" r:id="rId5"/>
    <p:sldId id="261" r:id="rId6"/>
    <p:sldId id="290" r:id="rId7"/>
    <p:sldId id="270" r:id="rId8"/>
    <p:sldId id="271" r:id="rId9"/>
    <p:sldId id="273" r:id="rId10"/>
    <p:sldId id="272" r:id="rId11"/>
    <p:sldId id="274" r:id="rId12"/>
    <p:sldId id="275" r:id="rId13"/>
    <p:sldId id="280" r:id="rId14"/>
    <p:sldId id="281" r:id="rId15"/>
    <p:sldId id="287" r:id="rId16"/>
    <p:sldId id="283" r:id="rId17"/>
    <p:sldId id="286" r:id="rId18"/>
    <p:sldId id="296" r:id="rId19"/>
    <p:sldId id="300" r:id="rId20"/>
    <p:sldId id="297" r:id="rId21"/>
    <p:sldId id="298" r:id="rId22"/>
    <p:sldId id="292" r:id="rId23"/>
    <p:sldId id="308" r:id="rId24"/>
    <p:sldId id="299" r:id="rId25"/>
    <p:sldId id="293" r:id="rId26"/>
    <p:sldId id="307" r:id="rId27"/>
    <p:sldId id="306" r:id="rId28"/>
    <p:sldId id="301" r:id="rId29"/>
    <p:sldId id="305" r:id="rId30"/>
    <p:sldId id="302" r:id="rId31"/>
    <p:sldId id="303" r:id="rId32"/>
    <p:sldId id="309" r:id="rId33"/>
    <p:sldId id="311" r:id="rId34"/>
    <p:sldId id="312" r:id="rId35"/>
    <p:sldId id="313" r:id="rId36"/>
    <p:sldId id="315" r:id="rId37"/>
    <p:sldId id="316" r:id="rId38"/>
    <p:sldId id="317" r:id="rId39"/>
    <p:sldId id="320" r:id="rId40"/>
    <p:sldId id="318" r:id="rId41"/>
    <p:sldId id="319" r:id="rId42"/>
    <p:sldId id="322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ІППО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 smtClean="0"/>
              <a:t>С.В.Королюк</a:t>
            </a: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FF1D30-271C-44B5-B589-E2A5ED12AE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265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ru-RU" smtClean="0"/>
              <a:t>С.В.Королюк</a:t>
            </a: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787C1-9CB0-4B54-B6EE-12DD81FC1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0974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FD08C-10FF-435D-AB70-4F10AB85E5FE}" type="slidenum">
              <a:rPr lang="ru-RU"/>
              <a:pPr/>
              <a:t>1</a:t>
            </a:fld>
            <a:endParaRPr lang="ru-RU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1553A-CBFD-4EB7-8EB6-3B4539E6A41B}" type="slidenum">
              <a:rPr lang="ru-RU"/>
              <a:pPr/>
              <a:t>10</a:t>
            </a:fld>
            <a:endParaRPr lang="ru-RU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A186A-0952-48BB-838B-BD8AA0D3C42C}" type="slidenum">
              <a:rPr lang="ru-RU"/>
              <a:pPr/>
              <a:t>11</a:t>
            </a:fld>
            <a:endParaRPr lang="ru-RU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AD881-4ED6-4F22-8711-E5D510AA0ECB}" type="slidenum">
              <a:rPr lang="ru-RU"/>
              <a:pPr/>
              <a:t>12</a:t>
            </a:fld>
            <a:endParaRPr lang="ru-RU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B4ABA-5FD1-4DA5-85E6-FFCAE1852CD3}" type="slidenum">
              <a:rPr lang="ru-RU"/>
              <a:pPr/>
              <a:t>13</a:t>
            </a:fld>
            <a:endParaRPr lang="ru-RU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3A43F-ED7C-4A37-9D31-6A12D91C8C4E}" type="slidenum">
              <a:rPr lang="ru-RU"/>
              <a:pPr/>
              <a:t>14</a:t>
            </a:fld>
            <a:endParaRPr 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8695BD-1ACD-4379-9268-CFC03301DFF8}" type="slidenum">
              <a:rPr lang="ru-RU"/>
              <a:pPr/>
              <a:t>15</a:t>
            </a:fld>
            <a:endParaRPr 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47207-8781-4D2A-A06B-1362C0C25CE9}" type="slidenum">
              <a:rPr lang="ru-RU"/>
              <a:pPr/>
              <a:t>16</a:t>
            </a:fld>
            <a:endParaRPr 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BA434-F5F1-4CEE-B9A1-BF8BEE1FF64A}" type="slidenum">
              <a:rPr lang="ru-RU"/>
              <a:pPr/>
              <a:t>17</a:t>
            </a:fld>
            <a:endParaRPr 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837DC-0914-48AA-975A-D3DDC8C5BDDC}" type="slidenum">
              <a:rPr lang="ru-RU"/>
              <a:pPr/>
              <a:t>18</a:t>
            </a:fld>
            <a:endParaRPr 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192AF-4404-4FC3-A2E9-60DCBBCC50F4}" type="slidenum">
              <a:rPr lang="ru-RU"/>
              <a:pPr/>
              <a:t>19</a:t>
            </a:fld>
            <a:endParaRPr lang="ru-RU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8EC7D-1552-433C-89B7-D68320C04673}" type="slidenum">
              <a:rPr lang="ru-RU"/>
              <a:pPr/>
              <a:t>2</a:t>
            </a:fld>
            <a:endParaRPr lang="ru-RU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E90B8-4757-4D74-BB2A-93A680EED903}" type="slidenum">
              <a:rPr lang="ru-RU"/>
              <a:pPr/>
              <a:t>20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50EFB-A122-4911-849E-F79C9E2A3ABF}" type="slidenum">
              <a:rPr lang="ru-RU"/>
              <a:pPr/>
              <a:t>21</a:t>
            </a:fld>
            <a:endParaRPr lang="ru-RU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AED49-DBC7-48A9-A627-D991C1650C75}" type="slidenum">
              <a:rPr lang="ru-RU"/>
              <a:pPr/>
              <a:t>22</a:t>
            </a:fld>
            <a:endParaRPr 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D02EC9-816D-457E-B56B-367A621F28E6}" type="slidenum">
              <a:rPr lang="ru-RU"/>
              <a:pPr/>
              <a:t>23</a:t>
            </a:fld>
            <a:endParaRPr 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22879-17E9-4E03-A57D-D477AA6BEF91}" type="slidenum">
              <a:rPr lang="ru-RU"/>
              <a:pPr/>
              <a:t>24</a:t>
            </a:fld>
            <a:endParaRPr 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E07BB-88ED-493C-A490-FA1A66145746}" type="slidenum">
              <a:rPr lang="ru-RU"/>
              <a:pPr/>
              <a:t>25</a:t>
            </a:fld>
            <a:endParaRPr 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3133D-CACD-4835-B1E9-F41CF0DE30B7}" type="slidenum">
              <a:rPr lang="ru-RU"/>
              <a:pPr/>
              <a:t>26</a:t>
            </a:fld>
            <a:endParaRPr 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F8B7D-B4A5-4489-BB9B-B46742D77737}" type="slidenum">
              <a:rPr lang="ru-RU"/>
              <a:pPr/>
              <a:t>27</a:t>
            </a:fld>
            <a:endParaRPr 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64AC8-619F-4902-9ECC-04B0D34B4FD5}" type="slidenum">
              <a:rPr lang="ru-RU"/>
              <a:pPr/>
              <a:t>28</a:t>
            </a:fld>
            <a:endParaRPr 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36B4D-440A-444E-BB18-95557CA262AC}" type="slidenum">
              <a:rPr lang="ru-RU"/>
              <a:pPr/>
              <a:t>29</a:t>
            </a:fld>
            <a:endParaRPr 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18060-B840-4CD8-A260-5C4F29AFAC28}" type="slidenum">
              <a:rPr lang="ru-RU"/>
              <a:pPr/>
              <a:t>3</a:t>
            </a:fld>
            <a:endParaRPr 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3251-6258-482D-9843-4EBDE6E4D55E}" type="slidenum">
              <a:rPr lang="ru-RU"/>
              <a:pPr/>
              <a:t>30</a:t>
            </a:fld>
            <a:endParaRPr lang="ru-RU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2035A-16DF-43CB-A79F-D49EB70560AB}" type="slidenum">
              <a:rPr lang="ru-RU"/>
              <a:pPr/>
              <a:t>31</a:t>
            </a:fld>
            <a:endParaRPr 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1AD3D-1E3F-4483-94E2-058B91D869F2}" type="slidenum">
              <a:rPr lang="ru-RU"/>
              <a:pPr/>
              <a:t>32</a:t>
            </a:fld>
            <a:endParaRPr lang="ru-RU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724D9-FBD6-44AD-B7EB-AA26969E6606}" type="slidenum">
              <a:rPr lang="ru-RU"/>
              <a:pPr/>
              <a:t>4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F3DD0-C88A-4DA4-8EEB-10E602D72265}" type="slidenum">
              <a:rPr lang="ru-RU"/>
              <a:pPr/>
              <a:t>5</a:t>
            </a:fld>
            <a:endParaRPr 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0052E-63B1-4055-ADB4-A955F1D87141}" type="slidenum">
              <a:rPr lang="ru-RU"/>
              <a:pPr/>
              <a:t>6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DF1C2-6AF2-4AFE-BF28-DF3CCA8032E7}" type="slidenum">
              <a:rPr lang="ru-RU"/>
              <a:pPr/>
              <a:t>7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DCC5B-BD16-4985-9E6D-EDC4C18F86CB}" type="slidenum">
              <a:rPr lang="ru-RU"/>
              <a:pPr/>
              <a:t>8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83A31-FB85-46A9-9B3C-183E70977965}" type="slidenum">
              <a:rPr lang="ru-RU"/>
              <a:pPr/>
              <a:t>9</a:t>
            </a:fld>
            <a:endParaRPr lang="ru-RU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С.В.Королюк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1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F8B3D8-0077-4A73-9BD6-B926A65FFE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67FCB0-3430-4905-AEC7-F43906ED8E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E6E36B-43AA-44E2-8488-3EE64B3834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303087-3741-42DC-B659-64E6427197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5ACB74-AE0C-4622-B015-CB28E0E666E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DED220-8C47-4146-A146-FF63DEF3DF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C007C9-7ACD-4D8A-8A2A-95049D685F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B92589-F5BB-4C8C-B2AD-0DDD3BCEA17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F25E89-799E-4A84-917D-DD4F05AA8AE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7C1B4-F7AD-4AA4-99C9-7F2E69C709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158E72-33AE-4EC0-BD46-ACB4725D48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1A7B92-51A2-4CF0-921E-A4CAB539C4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B39BC8-8817-4E6A-BADC-D35D55A1EB5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22E86E-AB69-45BF-8A55-F2172BCA2E3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32FF0B6-B87D-45A9-A976-EC71067B494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61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 advClick="0" advTm="15000"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2483768" y="6165304"/>
            <a:ext cx="4824536" cy="468288"/>
          </a:xfrm>
        </p:spPr>
        <p:txBody>
          <a:bodyPr/>
          <a:lstStyle/>
          <a:p>
            <a:r>
              <a:rPr lang="uk-UA" sz="140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“Школа як осередок розвитку громади”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РОЗВИТОК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/>
              <a:t>ОБЛАСНОЇ МЕРЕЖІ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ГРОМАДСЬКО-АКТИВНИХ ШКІЛ </a:t>
            </a:r>
            <a:endParaRPr 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292600"/>
            <a:ext cx="6580187" cy="108108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uk-UA" sz="1600" i="1" dirty="0"/>
          </a:p>
          <a:p>
            <a:pPr algn="ctr">
              <a:lnSpc>
                <a:spcPct val="80000"/>
              </a:lnSpc>
            </a:pPr>
            <a:endParaRPr lang="uk-UA" sz="1000" i="1" dirty="0">
              <a:solidFill>
                <a:srgbClr val="99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sz="2400" i="1" dirty="0">
                <a:solidFill>
                  <a:srgbClr val="990000"/>
                </a:solidFill>
              </a:rPr>
              <a:t>липень 2008 року – листопад </a:t>
            </a:r>
            <a:r>
              <a:rPr lang="uk-UA" sz="2400" i="1" dirty="0" smtClean="0">
                <a:solidFill>
                  <a:srgbClr val="990000"/>
                </a:solidFill>
              </a:rPr>
              <a:t>2014 </a:t>
            </a:r>
            <a:r>
              <a:rPr lang="uk-UA" sz="2400" i="1" dirty="0">
                <a:solidFill>
                  <a:srgbClr val="990000"/>
                </a:solidFill>
              </a:rPr>
              <a:t>року</a:t>
            </a:r>
            <a:endParaRPr lang="ru-RU" sz="2400" i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280120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chemeClr val="bg2"/>
                </a:solidFill>
              </a:rPr>
              <a:t>Проект </a:t>
            </a:r>
            <a:r>
              <a:rPr lang="uk-UA" sz="2800" b="1" i="1" dirty="0" err="1">
                <a:solidFill>
                  <a:schemeClr val="bg2"/>
                </a:solidFill>
              </a:rPr>
              <a:t>“Самоврядування</a:t>
            </a:r>
            <a:r>
              <a:rPr lang="uk-UA" sz="2800" b="1" i="1" dirty="0">
                <a:solidFill>
                  <a:schemeClr val="bg2"/>
                </a:solidFill>
              </a:rPr>
              <a:t> для сільської </a:t>
            </a:r>
            <a:r>
              <a:rPr lang="uk-UA" sz="2800" b="1" i="1" dirty="0" err="1">
                <a:solidFill>
                  <a:schemeClr val="bg2"/>
                </a:solidFill>
              </a:rPr>
              <a:t>освіти”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1800" i="1" dirty="0" smtClean="0">
                <a:solidFill>
                  <a:srgbClr val="990000"/>
                </a:solidFill>
              </a:rPr>
              <a:t>м. </a:t>
            </a:r>
            <a:r>
              <a:rPr lang="uk-UA" sz="1800" i="1" dirty="0" err="1" smtClean="0">
                <a:solidFill>
                  <a:srgbClr val="990000"/>
                </a:solidFill>
              </a:rPr>
              <a:t>Клодава</a:t>
            </a:r>
            <a:r>
              <a:rPr lang="uk-UA" sz="1800" i="1" dirty="0" smtClean="0">
                <a:solidFill>
                  <a:srgbClr val="990000"/>
                </a:solidFill>
              </a:rPr>
              <a:t>, Польща,</a:t>
            </a:r>
            <a:r>
              <a:rPr lang="uk-UA" sz="1800" dirty="0" smtClean="0">
                <a:solidFill>
                  <a:srgbClr val="990000"/>
                </a:solidFill>
              </a:rPr>
              <a:t>18 </a:t>
            </a:r>
            <a:r>
              <a:rPr lang="uk-UA" sz="1800" dirty="0">
                <a:solidFill>
                  <a:srgbClr val="990000"/>
                </a:solidFill>
              </a:rPr>
              <a:t>-27 </a:t>
            </a:r>
            <a:r>
              <a:rPr lang="uk-UA" sz="1800" i="1" dirty="0">
                <a:solidFill>
                  <a:srgbClr val="990000"/>
                </a:solidFill>
              </a:rPr>
              <a:t>вересня 2009 року</a:t>
            </a:r>
            <a:br>
              <a:rPr lang="uk-UA" sz="1800" i="1" dirty="0">
                <a:solidFill>
                  <a:srgbClr val="990000"/>
                </a:solidFill>
              </a:rPr>
            </a:br>
            <a:endParaRPr lang="ru-RU" sz="1800" i="1" dirty="0">
              <a:solidFill>
                <a:srgbClr val="990000"/>
              </a:solidFill>
            </a:endParaRPr>
          </a:p>
        </p:txBody>
      </p:sp>
      <p:pic>
        <p:nvPicPr>
          <p:cNvPr id="23555" name="Picture 3" descr="DSC047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2420938"/>
            <a:ext cx="3814762" cy="2749550"/>
          </a:xfrm>
        </p:spPr>
      </p:pic>
      <p:pic>
        <p:nvPicPr>
          <p:cNvPr id="23556" name="Picture 4" descr="DSC045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420938"/>
            <a:ext cx="3598863" cy="2749550"/>
          </a:xfrm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i="1" dirty="0">
                <a:solidFill>
                  <a:schemeClr val="bg2"/>
                </a:solidFill>
              </a:rPr>
              <a:t>Обласний тренінг </a:t>
            </a:r>
            <a:r>
              <a:rPr lang="uk-UA" sz="3200" b="1" i="1" dirty="0" err="1">
                <a:solidFill>
                  <a:schemeClr val="bg2"/>
                </a:solidFill>
              </a:rPr>
              <a:t>“Управління</a:t>
            </a:r>
            <a:r>
              <a:rPr lang="uk-UA" sz="3200" b="1" i="1" dirty="0">
                <a:solidFill>
                  <a:schemeClr val="bg2"/>
                </a:solidFill>
              </a:rPr>
              <a:t> ГАШ”</a:t>
            </a:r>
            <a:r>
              <a:rPr lang="uk-UA" sz="3200" dirty="0">
                <a:solidFill>
                  <a:schemeClr val="bg2"/>
                </a:solidFill>
              </a:rPr>
              <a:t/>
            </a:r>
            <a:br>
              <a:rPr lang="uk-UA" sz="3200" dirty="0">
                <a:solidFill>
                  <a:schemeClr val="bg2"/>
                </a:solidFill>
              </a:rPr>
            </a:br>
            <a:r>
              <a:rPr lang="uk-UA" sz="2000" i="1" dirty="0" smtClean="0">
                <a:solidFill>
                  <a:srgbClr val="990000"/>
                </a:solidFill>
              </a:rPr>
              <a:t>м. Полтава,10 </a:t>
            </a:r>
            <a:r>
              <a:rPr lang="uk-UA" sz="2000" i="1" dirty="0">
                <a:solidFill>
                  <a:srgbClr val="990000"/>
                </a:solidFill>
              </a:rPr>
              <a:t>– 11 вересня 2009 року</a:t>
            </a:r>
            <a:br>
              <a:rPr lang="uk-UA" sz="2000" i="1" dirty="0">
                <a:solidFill>
                  <a:srgbClr val="990000"/>
                </a:solidFill>
              </a:rPr>
            </a:br>
            <a:endParaRPr lang="ru-RU" sz="2000" i="1" dirty="0">
              <a:solidFill>
                <a:srgbClr val="990000"/>
              </a:solidFill>
            </a:endParaRPr>
          </a:p>
        </p:txBody>
      </p:sp>
      <p:pic>
        <p:nvPicPr>
          <p:cNvPr id="26630" name="Picture 6" descr="DSC0425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81200" y="1981200"/>
            <a:ext cx="5181600" cy="38862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i="1" dirty="0">
                <a:solidFill>
                  <a:schemeClr val="bg2"/>
                </a:solidFill>
              </a:rPr>
              <a:t>Семінар-тренінг</a:t>
            </a:r>
            <a:br>
              <a:rPr lang="uk-UA" sz="2400" b="1" i="1" dirty="0">
                <a:solidFill>
                  <a:schemeClr val="bg2"/>
                </a:solidFill>
              </a:rPr>
            </a:br>
            <a:r>
              <a:rPr lang="uk-UA" sz="2400" b="1" i="1" dirty="0" err="1">
                <a:solidFill>
                  <a:schemeClr val="bg2"/>
                </a:solidFill>
              </a:rPr>
              <a:t>“Міжнародні</a:t>
            </a:r>
            <a:r>
              <a:rPr lang="uk-UA" sz="2400" b="1" i="1" dirty="0">
                <a:solidFill>
                  <a:schemeClr val="bg2"/>
                </a:solidFill>
              </a:rPr>
              <a:t> стандарти якості діяльності ГАШ”</a:t>
            </a:r>
            <a:r>
              <a:rPr lang="uk-UA" sz="2600" b="1" dirty="0"/>
              <a:t/>
            </a:r>
            <a:br>
              <a:rPr lang="uk-UA" sz="2600" b="1" dirty="0"/>
            </a:br>
            <a:r>
              <a:rPr lang="uk-UA" sz="1600" b="1" dirty="0"/>
              <a:t> </a:t>
            </a:r>
            <a:r>
              <a:rPr lang="uk-UA" sz="1600" i="1" dirty="0" smtClean="0">
                <a:solidFill>
                  <a:srgbClr val="990000"/>
                </a:solidFill>
              </a:rPr>
              <a:t>м. Львів,</a:t>
            </a:r>
            <a:r>
              <a:rPr lang="uk-UA" sz="1600" b="1" dirty="0" smtClean="0"/>
              <a:t> </a:t>
            </a:r>
            <a:r>
              <a:rPr lang="uk-UA" sz="1600" i="1" dirty="0">
                <a:solidFill>
                  <a:srgbClr val="990000"/>
                </a:solidFill>
              </a:rPr>
              <a:t>7 – 9 </a:t>
            </a:r>
            <a:r>
              <a:rPr lang="uk-UA" sz="1700" i="1" dirty="0">
                <a:solidFill>
                  <a:srgbClr val="990000"/>
                </a:solidFill>
              </a:rPr>
              <a:t>жовтня 2009 </a:t>
            </a:r>
            <a:r>
              <a:rPr lang="uk-UA" sz="1700" i="1" dirty="0" smtClean="0">
                <a:solidFill>
                  <a:srgbClr val="990000"/>
                </a:solidFill>
              </a:rPr>
              <a:t>року</a:t>
            </a:r>
            <a:endParaRPr lang="ru-RU" sz="1700" i="1" dirty="0">
              <a:solidFill>
                <a:srgbClr val="990000"/>
              </a:solidFill>
            </a:endParaRPr>
          </a:p>
        </p:txBody>
      </p:sp>
      <p:pic>
        <p:nvPicPr>
          <p:cNvPr id="28675" name="Picture 3" descr="Фото з фото 0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698" y="2564904"/>
            <a:ext cx="3863402" cy="2811959"/>
          </a:xfrm>
        </p:spPr>
      </p:pic>
      <p:pic>
        <p:nvPicPr>
          <p:cNvPr id="28676" name="Picture 4" descr="Фото з фото 0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1593" y="2564904"/>
            <a:ext cx="4056970" cy="2784971"/>
          </a:xfrm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8229600" cy="1243608"/>
          </a:xfrm>
        </p:spPr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Самооцінювання </a:t>
            </a:r>
            <a:r>
              <a:rPr lang="uk-UA" sz="2000" b="1" i="1" dirty="0" smtClean="0">
                <a:solidFill>
                  <a:schemeClr val="bg2"/>
                </a:solidFill>
              </a:rPr>
              <a:t> за міжнародними стандартами </a:t>
            </a:r>
            <a:r>
              <a:rPr lang="uk-UA" sz="2000" b="1" i="1" dirty="0">
                <a:solidFill>
                  <a:schemeClr val="bg2"/>
                </a:solidFill>
              </a:rPr>
              <a:t>якості </a:t>
            </a:r>
            <a:r>
              <a:rPr lang="uk-UA" sz="2000" b="1" i="1" dirty="0" smtClean="0">
                <a:solidFill>
                  <a:schemeClr val="bg2"/>
                </a:solidFill>
              </a:rPr>
              <a:t>діяльності  </a:t>
            </a:r>
            <a:r>
              <a:rPr lang="uk-UA" sz="2000" b="1" i="1" dirty="0">
                <a:solidFill>
                  <a:schemeClr val="bg2"/>
                </a:solidFill>
              </a:rPr>
              <a:t>ГАШ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ru-RU" sz="1600" i="1" dirty="0" smtClean="0">
                <a:solidFill>
                  <a:srgbClr val="990000"/>
                </a:solidFill>
              </a:rPr>
              <a:t>ЗОШ №18 м.Полтава, </a:t>
            </a:r>
            <a:r>
              <a:rPr lang="uk-UA" sz="1600" i="1" dirty="0" smtClean="0">
                <a:solidFill>
                  <a:srgbClr val="990000"/>
                </a:solidFill>
              </a:rPr>
              <a:t>3 </a:t>
            </a:r>
            <a:r>
              <a:rPr lang="uk-UA" sz="1600" i="1" dirty="0">
                <a:solidFill>
                  <a:srgbClr val="990000"/>
                </a:solidFill>
              </a:rPr>
              <a:t>грудня 2009 року</a:t>
            </a:r>
            <a:r>
              <a:rPr lang="ru-RU" sz="1600" i="1" dirty="0">
                <a:solidFill>
                  <a:srgbClr val="990000"/>
                </a:solidFill>
              </a:rPr>
              <a:t/>
            </a:r>
            <a:br>
              <a:rPr lang="ru-RU" sz="1600" i="1" dirty="0">
                <a:solidFill>
                  <a:srgbClr val="990000"/>
                </a:solidFill>
              </a:rPr>
            </a:br>
            <a:endParaRPr lang="ru-RU" sz="1600" i="1" dirty="0">
              <a:solidFill>
                <a:srgbClr val="990000"/>
              </a:solidFill>
            </a:endParaRPr>
          </a:p>
        </p:txBody>
      </p:sp>
      <p:pic>
        <p:nvPicPr>
          <p:cNvPr id="35843" name="Picture 3" descr="DSC048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2009775"/>
            <a:ext cx="2946400" cy="1878013"/>
          </a:xfrm>
        </p:spPr>
      </p:pic>
      <p:pic>
        <p:nvPicPr>
          <p:cNvPr id="35844" name="Picture 4" descr="DSC0489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300" y="3989388"/>
            <a:ext cx="2946400" cy="1878012"/>
          </a:xfrm>
        </p:spPr>
      </p:pic>
      <p:pic>
        <p:nvPicPr>
          <p:cNvPr id="35845" name="Picture 5" descr="DSC0487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300" y="3989388"/>
            <a:ext cx="2946400" cy="1878012"/>
          </a:xfrm>
        </p:spPr>
      </p:pic>
      <p:pic>
        <p:nvPicPr>
          <p:cNvPr id="35847" name="Picture 7" descr="DSC0488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i="1" dirty="0">
                <a:solidFill>
                  <a:schemeClr val="bg2"/>
                </a:solidFill>
              </a:rPr>
              <a:t>Самооцінювання </a:t>
            </a:r>
            <a:br>
              <a:rPr lang="uk-UA" sz="2400" b="1" i="1" dirty="0">
                <a:solidFill>
                  <a:schemeClr val="bg2"/>
                </a:solidFill>
              </a:rPr>
            </a:br>
            <a:r>
              <a:rPr lang="uk-UA" sz="2400" b="1" i="1" dirty="0" smtClean="0">
                <a:solidFill>
                  <a:schemeClr val="bg2"/>
                </a:solidFill>
              </a:rPr>
              <a:t>за міжнародними стандартами </a:t>
            </a:r>
            <a:r>
              <a:rPr lang="uk-UA" sz="2400" b="1" i="1" dirty="0">
                <a:solidFill>
                  <a:schemeClr val="bg2"/>
                </a:solidFill>
              </a:rPr>
              <a:t>якості діяльності ГАШ</a:t>
            </a:r>
            <a:r>
              <a:rPr lang="uk-UA" sz="2400" b="1" dirty="0"/>
              <a:t/>
            </a:r>
            <a:br>
              <a:rPr lang="uk-UA" sz="2400" b="1" dirty="0"/>
            </a:br>
            <a:r>
              <a:rPr lang="ru-RU" sz="1800" i="1" dirty="0" err="1" smtClean="0">
                <a:solidFill>
                  <a:srgbClr val="990000"/>
                </a:solidFill>
              </a:rPr>
              <a:t>Дібрівська</a:t>
            </a:r>
            <a:r>
              <a:rPr lang="ru-RU" sz="1800" i="1" dirty="0" smtClean="0">
                <a:solidFill>
                  <a:srgbClr val="990000"/>
                </a:solidFill>
              </a:rPr>
              <a:t> ЗОШ </a:t>
            </a:r>
            <a:r>
              <a:rPr lang="ru-RU" sz="1800" i="1" dirty="0" err="1" smtClean="0">
                <a:solidFill>
                  <a:srgbClr val="990000"/>
                </a:solidFill>
              </a:rPr>
              <a:t>Миргородського</a:t>
            </a:r>
            <a:r>
              <a:rPr lang="ru-RU" sz="1800" i="1" dirty="0" smtClean="0">
                <a:solidFill>
                  <a:srgbClr val="990000"/>
                </a:solidFill>
              </a:rPr>
              <a:t> району,</a:t>
            </a:r>
            <a:br>
              <a:rPr lang="ru-RU" sz="1800" i="1" dirty="0" smtClean="0">
                <a:solidFill>
                  <a:srgbClr val="990000"/>
                </a:solidFill>
              </a:rPr>
            </a:br>
            <a:r>
              <a:rPr lang="uk-UA" sz="1800" i="1" dirty="0" smtClean="0">
                <a:solidFill>
                  <a:srgbClr val="990000"/>
                </a:solidFill>
              </a:rPr>
              <a:t>21 </a:t>
            </a:r>
            <a:r>
              <a:rPr lang="uk-UA" sz="1800" i="1" dirty="0">
                <a:solidFill>
                  <a:srgbClr val="990000"/>
                </a:solidFill>
              </a:rPr>
              <a:t>грудня 2009 року</a:t>
            </a:r>
            <a:r>
              <a:rPr lang="ru-RU" sz="1700" i="1" dirty="0">
                <a:solidFill>
                  <a:srgbClr val="990000"/>
                </a:solidFill>
              </a:rPr>
              <a:t/>
            </a:r>
            <a:br>
              <a:rPr lang="ru-RU" sz="1700" i="1" dirty="0">
                <a:solidFill>
                  <a:srgbClr val="990000"/>
                </a:solidFill>
              </a:rPr>
            </a:br>
            <a:endParaRPr lang="ru-RU" sz="2400" b="1" dirty="0">
              <a:solidFill>
                <a:srgbClr val="990000"/>
              </a:solidFill>
            </a:endParaRPr>
          </a:p>
        </p:txBody>
      </p:sp>
      <p:pic>
        <p:nvPicPr>
          <p:cNvPr id="36867" name="Picture 3" descr="DSC05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132856"/>
            <a:ext cx="3672408" cy="2827186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3" descr="DSC050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2132856"/>
            <a:ext cx="435896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i="1">
                <a:solidFill>
                  <a:schemeClr val="bg2"/>
                </a:solidFill>
              </a:rPr>
              <a:t>Написання плану дій</a:t>
            </a:r>
            <a:r>
              <a:rPr lang="uk-UA" sz="3600"/>
              <a:t>	</a:t>
            </a:r>
            <a:br>
              <a:rPr lang="uk-UA" sz="3600"/>
            </a:br>
            <a:r>
              <a:rPr lang="uk-UA" sz="2000" i="1">
                <a:solidFill>
                  <a:srgbClr val="990000"/>
                </a:solidFill>
              </a:rPr>
              <a:t>Полтавська ЗОШ №18,</a:t>
            </a:r>
            <a:r>
              <a:rPr lang="uk-UA" sz="3600"/>
              <a:t> </a:t>
            </a:r>
            <a:r>
              <a:rPr lang="uk-UA" sz="1600">
                <a:solidFill>
                  <a:srgbClr val="990000"/>
                </a:solidFill>
              </a:rPr>
              <a:t>20 </a:t>
            </a:r>
            <a:r>
              <a:rPr lang="uk-UA" sz="1600" i="1">
                <a:solidFill>
                  <a:srgbClr val="990000"/>
                </a:solidFill>
              </a:rPr>
              <a:t>січня 2010 року</a:t>
            </a:r>
            <a:endParaRPr lang="ru-RU" sz="1600" i="1">
              <a:solidFill>
                <a:srgbClr val="990000"/>
              </a:solidFill>
            </a:endParaRPr>
          </a:p>
        </p:txBody>
      </p:sp>
      <p:pic>
        <p:nvPicPr>
          <p:cNvPr id="43011" name="Picture 3" descr="DSC053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981200"/>
            <a:ext cx="6096000" cy="3886200"/>
          </a:xfrm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i="1">
                <a:solidFill>
                  <a:schemeClr val="bg2"/>
                </a:solidFill>
              </a:rPr>
              <a:t>Написання плану дій</a:t>
            </a:r>
            <a:r>
              <a:rPr lang="uk-UA" sz="3600" b="1" i="1"/>
              <a:t>	</a:t>
            </a:r>
            <a:r>
              <a:rPr lang="uk-UA" sz="3600"/>
              <a:t/>
            </a:r>
            <a:br>
              <a:rPr lang="uk-UA" sz="3600"/>
            </a:br>
            <a:r>
              <a:rPr lang="uk-UA" sz="2000" i="1">
                <a:solidFill>
                  <a:srgbClr val="990000"/>
                </a:solidFill>
              </a:rPr>
              <a:t>Дібрівська ЗОШ Миргородського району,</a:t>
            </a:r>
            <a:r>
              <a:rPr lang="uk-UA" sz="3600"/>
              <a:t> </a:t>
            </a:r>
            <a:r>
              <a:rPr lang="uk-UA" sz="1600">
                <a:solidFill>
                  <a:srgbClr val="990000"/>
                </a:solidFill>
              </a:rPr>
              <a:t>29 січня</a:t>
            </a:r>
            <a:r>
              <a:rPr lang="uk-UA" sz="1600" i="1">
                <a:solidFill>
                  <a:srgbClr val="990000"/>
                </a:solidFill>
              </a:rPr>
              <a:t> 2010 року</a:t>
            </a:r>
            <a:endParaRPr lang="ru-RU" sz="1600" i="1">
              <a:solidFill>
                <a:srgbClr val="990000"/>
              </a:solidFill>
            </a:endParaRPr>
          </a:p>
        </p:txBody>
      </p:sp>
      <p:pic>
        <p:nvPicPr>
          <p:cNvPr id="38915" name="Picture 3" descr="P202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3" y="1981200"/>
            <a:ext cx="6034087" cy="38862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800" b="1" i="1" dirty="0">
                <a:solidFill>
                  <a:schemeClr val="bg2"/>
                </a:solidFill>
              </a:rPr>
              <a:t>Круглий </a:t>
            </a:r>
            <a:r>
              <a:rPr lang="uk-UA" sz="2800" b="1" i="1" dirty="0" smtClean="0">
                <a:solidFill>
                  <a:schemeClr val="bg2"/>
                </a:solidFill>
              </a:rPr>
              <a:t>стіл</a:t>
            </a:r>
            <a:r>
              <a:rPr lang="en-US" sz="2800" b="1" i="1" dirty="0" smtClean="0">
                <a:solidFill>
                  <a:schemeClr val="bg2"/>
                </a:solidFill>
              </a:rPr>
              <a:t> </a:t>
            </a:r>
            <a:r>
              <a:rPr lang="uk-UA" sz="2800" b="1" i="1" dirty="0" smtClean="0">
                <a:solidFill>
                  <a:schemeClr val="bg2"/>
                </a:solidFill>
              </a:rPr>
              <a:t>до Міжнародного дня </a:t>
            </a:r>
            <a:r>
              <a:rPr lang="uk-UA" sz="2800" b="1" i="1" dirty="0">
                <a:solidFill>
                  <a:schemeClr val="bg2"/>
                </a:solidFill>
              </a:rPr>
              <a:t>ГАШ</a:t>
            </a:r>
            <a:r>
              <a:rPr lang="uk-UA" sz="3600" dirty="0">
                <a:solidFill>
                  <a:schemeClr val="bg2"/>
                </a:solidFill>
              </a:rPr>
              <a:t/>
            </a:r>
            <a:br>
              <a:rPr lang="uk-UA" sz="3600" dirty="0">
                <a:solidFill>
                  <a:schemeClr val="bg2"/>
                </a:solidFill>
              </a:rPr>
            </a:br>
            <a:r>
              <a:rPr lang="uk-UA" sz="2000" i="1" dirty="0">
                <a:solidFill>
                  <a:srgbClr val="990000"/>
                </a:solidFill>
              </a:rPr>
              <a:t>Полтавська ЗОШ №18,</a:t>
            </a:r>
            <a:r>
              <a:rPr lang="uk-UA" sz="3600" dirty="0">
                <a:solidFill>
                  <a:schemeClr val="bg2"/>
                </a:solidFill>
              </a:rPr>
              <a:t> </a:t>
            </a:r>
            <a:r>
              <a:rPr lang="uk-UA" sz="1600" i="1" dirty="0">
                <a:solidFill>
                  <a:srgbClr val="990000"/>
                </a:solidFill>
              </a:rPr>
              <a:t>1 березня 2010 року</a:t>
            </a:r>
            <a:endParaRPr lang="ru-RU" sz="1600" i="1" dirty="0">
              <a:solidFill>
                <a:srgbClr val="990000"/>
              </a:solidFill>
            </a:endParaRPr>
          </a:p>
        </p:txBody>
      </p:sp>
      <p:pic>
        <p:nvPicPr>
          <p:cNvPr id="41987" name="Picture 3" descr="DSC053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300" y="1981200"/>
            <a:ext cx="2946400" cy="1878013"/>
          </a:xfrm>
        </p:spPr>
      </p:pic>
      <p:pic>
        <p:nvPicPr>
          <p:cNvPr id="41988" name="Picture 4" descr="DSC053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300" y="3989388"/>
            <a:ext cx="2946400" cy="1878012"/>
          </a:xfrm>
        </p:spPr>
      </p:pic>
      <p:pic>
        <p:nvPicPr>
          <p:cNvPr id="41989" name="Picture 5" descr="DSC053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300" y="1981200"/>
            <a:ext cx="2946400" cy="1878013"/>
          </a:xfrm>
        </p:spPr>
      </p:pic>
      <p:pic>
        <p:nvPicPr>
          <p:cNvPr id="41990" name="Picture 6" descr="DSC053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4300" y="3989388"/>
            <a:ext cx="2946400" cy="1878012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Обласна науково-практична конференція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>
                <a:solidFill>
                  <a:schemeClr val="bg2"/>
                </a:solidFill>
              </a:rPr>
              <a:t>«Українська модель громадсько-активної школи»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uk-UA" sz="1600" i="1" dirty="0">
                <a:solidFill>
                  <a:srgbClr val="990000"/>
                </a:solidFill>
              </a:rPr>
              <a:t>27 жовтня 2010 року</a:t>
            </a:r>
            <a:r>
              <a:rPr lang="uk-UA" sz="4000" dirty="0"/>
              <a:t> </a:t>
            </a:r>
            <a:endParaRPr lang="ru-RU" sz="4000" dirty="0"/>
          </a:p>
        </p:txBody>
      </p:sp>
      <p:pic>
        <p:nvPicPr>
          <p:cNvPr id="60424" name="Picture 8" descr="DSC067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60425" name="Picture 9" descr="DSC067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60426" name="Picture 10" descr="DSC067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60427" name="Picture 11" descr="DSC068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i="1">
                <a:solidFill>
                  <a:schemeClr val="bg2"/>
                </a:solidFill>
              </a:rPr>
              <a:t>Всеукраїнська конференція “Громадсько-активні школи в Україні: діалог партнерства”</a:t>
            </a:r>
            <a:r>
              <a:rPr lang="uk-UA" sz="2000" i="1">
                <a:solidFill>
                  <a:schemeClr val="bg2"/>
                </a:solidFill>
              </a:rPr>
              <a:t/>
            </a:r>
            <a:br>
              <a:rPr lang="uk-UA" sz="2000" i="1">
                <a:solidFill>
                  <a:schemeClr val="bg2"/>
                </a:solidFill>
              </a:rPr>
            </a:br>
            <a:r>
              <a:rPr lang="uk-UA" sz="2000" i="1">
                <a:solidFill>
                  <a:srgbClr val="990000"/>
                </a:solidFill>
              </a:rPr>
              <a:t>м. Київ, 22-23 грудня 2010 року</a:t>
            </a:r>
            <a:endParaRPr lang="ru-RU" sz="2000" i="1">
              <a:solidFill>
                <a:srgbClr val="990000"/>
              </a:solidFill>
            </a:endParaRPr>
          </a:p>
        </p:txBody>
      </p:sp>
      <p:pic>
        <p:nvPicPr>
          <p:cNvPr id="68614" name="Picture 6" descr="DSC069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09825"/>
            <a:ext cx="4038600" cy="3028950"/>
          </a:xfrm>
          <a:noFill/>
          <a:ln/>
        </p:spPr>
      </p:pic>
      <p:pic>
        <p:nvPicPr>
          <p:cNvPr id="68615" name="Picture 7" descr="DSC069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2035175"/>
          </a:xfrm>
        </p:spPr>
        <p:txBody>
          <a:bodyPr anchor="b"/>
          <a:lstStyle/>
          <a:p>
            <a:pPr algn="ctr"/>
            <a:r>
              <a:rPr lang="uk-UA" sz="3600" dirty="0">
                <a:solidFill>
                  <a:schemeClr val="bg2"/>
                </a:solidFill>
              </a:rPr>
              <a:t/>
            </a:r>
            <a:br>
              <a:rPr lang="uk-UA" sz="3600" dirty="0">
                <a:solidFill>
                  <a:schemeClr val="bg2"/>
                </a:solidFill>
              </a:rPr>
            </a:br>
            <a:r>
              <a:rPr lang="uk-UA" sz="2800" i="1" dirty="0">
                <a:solidFill>
                  <a:schemeClr val="bg2"/>
                </a:solidFill>
              </a:rPr>
              <a:t>Аналіз проблем сільської освіти </a:t>
            </a:r>
            <a:br>
              <a:rPr lang="uk-UA" sz="2800" i="1" dirty="0">
                <a:solidFill>
                  <a:schemeClr val="bg2"/>
                </a:solidFill>
              </a:rPr>
            </a:br>
            <a:r>
              <a:rPr lang="uk-UA" sz="2800" i="1" dirty="0">
                <a:solidFill>
                  <a:schemeClr val="bg2"/>
                </a:solidFill>
              </a:rPr>
              <a:t>Полтавської області</a:t>
            </a:r>
            <a:r>
              <a:rPr lang="uk-UA" sz="4800" dirty="0">
                <a:solidFill>
                  <a:schemeClr val="bg2"/>
                </a:solidFill>
              </a:rPr>
              <a:t/>
            </a:r>
            <a:br>
              <a:rPr lang="uk-UA" sz="4800" dirty="0">
                <a:solidFill>
                  <a:schemeClr val="bg2"/>
                </a:solidFill>
              </a:rPr>
            </a:br>
            <a:r>
              <a:rPr lang="uk-UA" sz="1600" i="1" dirty="0" smtClean="0">
                <a:solidFill>
                  <a:srgbClr val="C00000"/>
                </a:solidFill>
              </a:rPr>
              <a:t>Проект </a:t>
            </a:r>
            <a:r>
              <a:rPr lang="uk-UA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 «Центр освітніх ініціатив», ВФ </a:t>
            </a:r>
            <a:r>
              <a:rPr lang="uk-UA" sz="1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“Крок</a:t>
            </a:r>
            <a:r>
              <a:rPr lang="uk-UA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uk-UA" sz="1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кроком”</a:t>
            </a:r>
            <a:r>
              <a:rPr lang="uk-UA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br>
              <a:rPr lang="uk-UA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uk-UA" sz="1600" i="1" dirty="0" smtClean="0">
                <a:solidFill>
                  <a:srgbClr val="C00000"/>
                </a:solidFill>
              </a:rPr>
              <a:t>Львів, 7 </a:t>
            </a:r>
            <a:r>
              <a:rPr lang="uk-UA" sz="1600" i="1" dirty="0">
                <a:solidFill>
                  <a:srgbClr val="C00000"/>
                </a:solidFill>
              </a:rPr>
              <a:t>– 9 липня 2008 року</a:t>
            </a:r>
            <a:r>
              <a:rPr lang="ru-RU" sz="1600" i="1" dirty="0">
                <a:solidFill>
                  <a:srgbClr val="990000"/>
                </a:solidFill>
              </a:rPr>
              <a:t/>
            </a:r>
            <a:br>
              <a:rPr lang="ru-RU" sz="1600" i="1" dirty="0">
                <a:solidFill>
                  <a:srgbClr val="990000"/>
                </a:solidFill>
              </a:rPr>
            </a:br>
            <a:endParaRPr lang="ru-RU" sz="1600" i="1" dirty="0">
              <a:solidFill>
                <a:srgbClr val="990000"/>
              </a:solidFill>
            </a:endParaRPr>
          </a:p>
        </p:txBody>
      </p:sp>
      <p:pic>
        <p:nvPicPr>
          <p:cNvPr id="9219" name="Picture 5" descr="DSC0187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624" y="2708920"/>
            <a:ext cx="3495589" cy="2521893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Фото\РОБОТА\2008\ЛЬвов_07_08\DSC018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726922"/>
            <a:ext cx="3497422" cy="26230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Круглий стіл "Міжнародні стандарти якості діяльності: люди, ідеї, досягнення", 29 листопада 2013 року</a:t>
            </a:r>
            <a:endParaRPr lang="ru-RU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i="1">
                <a:solidFill>
                  <a:schemeClr val="bg2"/>
                </a:solidFill>
              </a:rPr>
              <a:t>Науково-практичний семінар </a:t>
            </a:r>
            <a:br>
              <a:rPr lang="uk-UA" sz="2000" b="1" i="1">
                <a:solidFill>
                  <a:schemeClr val="bg2"/>
                </a:solidFill>
              </a:rPr>
            </a:br>
            <a:r>
              <a:rPr lang="uk-UA" sz="2000" b="1" i="1">
                <a:solidFill>
                  <a:schemeClr val="bg2"/>
                </a:solidFill>
              </a:rPr>
              <a:t>«Громадсько-активна школа як інноваційна модель освітнього закладу»</a:t>
            </a:r>
            <a:br>
              <a:rPr lang="uk-UA" sz="2000" b="1" i="1">
                <a:solidFill>
                  <a:schemeClr val="bg2"/>
                </a:solidFill>
              </a:rPr>
            </a:br>
            <a:r>
              <a:rPr lang="uk-UA" sz="1800" i="1">
                <a:solidFill>
                  <a:srgbClr val="990000"/>
                </a:solidFill>
              </a:rPr>
              <a:t>25 січня 2011 року</a:t>
            </a:r>
            <a:r>
              <a:rPr lang="uk-UA" sz="4000"/>
              <a:t> </a:t>
            </a:r>
            <a:endParaRPr lang="ru-RU" sz="4000"/>
          </a:p>
        </p:txBody>
      </p:sp>
      <p:pic>
        <p:nvPicPr>
          <p:cNvPr id="62467" name="Picture 3" descr="IMGP59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09825"/>
            <a:ext cx="4038600" cy="3028950"/>
          </a:xfrm>
          <a:noFill/>
          <a:ln/>
        </p:spPr>
      </p:pic>
      <p:pic>
        <p:nvPicPr>
          <p:cNvPr id="62468" name="Picture 4" descr="IMGP6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409825"/>
            <a:ext cx="4038600" cy="3028950"/>
          </a:xfrm>
          <a:noFill/>
          <a:ln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Обласний науково-практичний семінар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>
                <a:solidFill>
                  <a:schemeClr val="bg2"/>
                </a:solidFill>
              </a:rPr>
              <a:t>«Моделювання успішної роботи громадсько-активних шкіл»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1600" i="1" dirty="0" smtClean="0">
                <a:solidFill>
                  <a:srgbClr val="990000"/>
                </a:solidFill>
              </a:rPr>
              <a:t>м. Полтава, 9 </a:t>
            </a:r>
            <a:r>
              <a:rPr lang="uk-UA" sz="1600" i="1" dirty="0">
                <a:solidFill>
                  <a:srgbClr val="990000"/>
                </a:solidFill>
              </a:rPr>
              <a:t>лютого  2011 </a:t>
            </a:r>
            <a:r>
              <a:rPr lang="uk-UA" sz="1600" i="1" dirty="0" smtClean="0">
                <a:solidFill>
                  <a:srgbClr val="990000"/>
                </a:solidFill>
              </a:rPr>
              <a:t>року, 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pic>
        <p:nvPicPr>
          <p:cNvPr id="63491" name="Picture 3" descr="DSC070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63492" name="Picture 4" descr="DSC0706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63493" name="Picture 5" descr="DSC070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63494" name="Picture 6" descr="DSC0707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400" b="1" i="1">
                <a:solidFill>
                  <a:schemeClr val="bg2"/>
                </a:solidFill>
              </a:rPr>
              <a:t>Обласний колоквіум “Евалюація діяльності ГАШ”</a:t>
            </a:r>
            <a:br>
              <a:rPr lang="uk-UA" sz="2400" b="1" i="1">
                <a:solidFill>
                  <a:schemeClr val="bg2"/>
                </a:solidFill>
              </a:rPr>
            </a:br>
            <a:r>
              <a:rPr lang="uk-UA" sz="2000" i="1">
                <a:solidFill>
                  <a:srgbClr val="990000"/>
                </a:solidFill>
              </a:rPr>
              <a:t>Терешківська ЗОШ Полтавського району, 25 квітня 2011 року</a:t>
            </a:r>
            <a:endParaRPr lang="ru-RU" sz="2000" i="1">
              <a:solidFill>
                <a:srgbClr val="990000"/>
              </a:solidFill>
            </a:endParaRPr>
          </a:p>
        </p:txBody>
      </p:sp>
      <p:pic>
        <p:nvPicPr>
          <p:cNvPr id="53257" name="Picture 9" descr="DSC071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53258" name="Picture 10" descr="DSC071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53259" name="Picture 11" descr="DSC07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53260" name="Picture 12" descr="DSC0714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Обласний науково-практичний семінар</a:t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err="1" smtClean="0">
                <a:solidFill>
                  <a:schemeClr val="bg2"/>
                </a:solidFill>
              </a:rPr>
              <a:t>“Громадсько-активна</a:t>
            </a:r>
            <a:r>
              <a:rPr lang="uk-UA" sz="2000" b="1" dirty="0" smtClean="0">
                <a:solidFill>
                  <a:schemeClr val="bg2"/>
                </a:solidFill>
              </a:rPr>
              <a:t> школа як освітній заклад </a:t>
            </a:r>
            <a:r>
              <a:rPr lang="uk-UA" sz="2000" b="1" dirty="0" err="1" smtClean="0">
                <a:solidFill>
                  <a:schemeClr val="bg2"/>
                </a:solidFill>
              </a:rPr>
              <a:t>майбутнього”</a:t>
            </a:r>
            <a:r>
              <a:rPr lang="uk-UA" sz="2000" b="1" dirty="0" smtClean="0">
                <a:solidFill>
                  <a:schemeClr val="bg2"/>
                </a:solidFill>
              </a:rPr>
              <a:t/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1800" b="1" i="1" dirty="0" smtClean="0">
                <a:solidFill>
                  <a:srgbClr val="990000"/>
                </a:solidFill>
              </a:rPr>
              <a:t>м. Полтава 28 лютого 2012 року</a:t>
            </a:r>
            <a:endParaRPr lang="ru-RU" sz="1800" b="1" i="1" dirty="0">
              <a:solidFill>
                <a:srgbClr val="990000"/>
              </a:solidFill>
            </a:endParaRPr>
          </a:p>
        </p:txBody>
      </p:sp>
      <p:pic>
        <p:nvPicPr>
          <p:cNvPr id="85002" name="Picture 10" descr="DSCN34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85003" name="Picture 11" descr="DSCN34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85004" name="Picture 12" descr="DSCN34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pic>
        <p:nvPicPr>
          <p:cNvPr id="85006" name="Picture 14" descr="DSCN34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Науково-практичний семінар “ГАШ як інноваційна модель навчального </a:t>
            </a:r>
            <a:r>
              <a:rPr lang="uk-UA" sz="2000" b="1" i="1" dirty="0" err="1">
                <a:solidFill>
                  <a:schemeClr val="bg2"/>
                </a:solidFill>
              </a:rPr>
              <a:t>закладу”</a:t>
            </a:r>
            <a:r>
              <a:rPr lang="uk-UA" sz="2000" i="1" dirty="0"/>
              <a:t/>
            </a:r>
            <a:br>
              <a:rPr lang="uk-UA" sz="2000" i="1" dirty="0"/>
            </a:br>
            <a:r>
              <a:rPr lang="uk-UA" sz="2000" dirty="0" err="1">
                <a:solidFill>
                  <a:srgbClr val="990000"/>
                </a:solidFill>
              </a:rPr>
              <a:t>Штомпелівська</a:t>
            </a:r>
            <a:r>
              <a:rPr lang="uk-UA" sz="2000" dirty="0">
                <a:solidFill>
                  <a:srgbClr val="990000"/>
                </a:solidFill>
              </a:rPr>
              <a:t> ЗОШ </a:t>
            </a:r>
            <a:r>
              <a:rPr lang="uk-UA" sz="2000" dirty="0" err="1">
                <a:solidFill>
                  <a:srgbClr val="990000"/>
                </a:solidFill>
              </a:rPr>
              <a:t>Хорольського</a:t>
            </a:r>
            <a:r>
              <a:rPr lang="uk-UA" sz="2000" dirty="0">
                <a:solidFill>
                  <a:srgbClr val="990000"/>
                </a:solidFill>
              </a:rPr>
              <a:t> району, </a:t>
            </a:r>
            <a:r>
              <a:rPr lang="uk-UA" sz="2000" dirty="0" smtClean="0">
                <a:solidFill>
                  <a:srgbClr val="990000"/>
                </a:solidFill>
              </a:rPr>
              <a:t/>
            </a:r>
            <a:br>
              <a:rPr lang="uk-UA" sz="2000" dirty="0" smtClean="0">
                <a:solidFill>
                  <a:srgbClr val="990000"/>
                </a:solidFill>
              </a:rPr>
            </a:br>
            <a:r>
              <a:rPr lang="uk-UA" sz="2000" dirty="0" smtClean="0">
                <a:solidFill>
                  <a:srgbClr val="990000"/>
                </a:solidFill>
              </a:rPr>
              <a:t>28 </a:t>
            </a:r>
            <a:r>
              <a:rPr lang="uk-UA" sz="2000" dirty="0">
                <a:solidFill>
                  <a:srgbClr val="990000"/>
                </a:solidFill>
              </a:rPr>
              <a:t>жовтня 2011 року</a:t>
            </a:r>
            <a:endParaRPr lang="ru-RU" sz="2000" dirty="0">
              <a:solidFill>
                <a:srgbClr val="990000"/>
              </a:solidFill>
            </a:endParaRPr>
          </a:p>
        </p:txBody>
      </p:sp>
      <p:pic>
        <p:nvPicPr>
          <p:cNvPr id="67587" name="Picture 3" descr="DSC078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1981200"/>
            <a:ext cx="2808287" cy="1866900"/>
          </a:xfrm>
          <a:noFill/>
          <a:ln/>
        </p:spPr>
      </p:pic>
      <p:pic>
        <p:nvPicPr>
          <p:cNvPr id="67588" name="Picture 4" descr="DSC078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1981200"/>
            <a:ext cx="2808287" cy="1866900"/>
          </a:xfrm>
          <a:noFill/>
          <a:ln/>
        </p:spPr>
      </p:pic>
      <p:pic>
        <p:nvPicPr>
          <p:cNvPr id="67589" name="Picture 5" descr="DSC078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4000500"/>
            <a:ext cx="2808287" cy="1866900"/>
          </a:xfrm>
          <a:noFill/>
          <a:ln/>
        </p:spPr>
      </p:pic>
      <p:pic>
        <p:nvPicPr>
          <p:cNvPr id="67590" name="Picture 6" descr="DSC078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4000500"/>
            <a:ext cx="2808287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Обласний науково-практичний семінар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>
                <a:solidFill>
                  <a:schemeClr val="bg2"/>
                </a:solidFill>
              </a:rPr>
              <a:t>«Громадсько-активна школа як освітній заклад майбутнього»</a:t>
            </a:r>
            <a:r>
              <a:rPr lang="uk-UA" sz="2000" i="1" dirty="0"/>
              <a:t/>
            </a:r>
            <a:br>
              <a:rPr lang="uk-UA" sz="2000" i="1" dirty="0"/>
            </a:br>
            <a:r>
              <a:rPr lang="uk-UA" sz="2000" i="1" dirty="0" smtClean="0">
                <a:solidFill>
                  <a:srgbClr val="990000"/>
                </a:solidFill>
              </a:rPr>
              <a:t>м. Полтава, 28 </a:t>
            </a:r>
            <a:r>
              <a:rPr lang="uk-UA" sz="2000" i="1" dirty="0">
                <a:solidFill>
                  <a:srgbClr val="990000"/>
                </a:solidFill>
              </a:rPr>
              <a:t>лютого 2012 року</a:t>
            </a:r>
            <a:endParaRPr lang="ru-RU" sz="2000" i="1" dirty="0">
              <a:solidFill>
                <a:srgbClr val="990000"/>
              </a:solidFill>
            </a:endParaRPr>
          </a:p>
        </p:txBody>
      </p:sp>
      <p:pic>
        <p:nvPicPr>
          <p:cNvPr id="55305" name="Picture 9" descr="DSCN36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916832"/>
            <a:ext cx="5616624" cy="4212468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Науково-практичний </a:t>
            </a:r>
            <a:r>
              <a:rPr lang="uk-UA" sz="2000" b="1" i="1" dirty="0" smtClean="0">
                <a:solidFill>
                  <a:schemeClr val="bg2"/>
                </a:solidFill>
              </a:rPr>
              <a:t>семінар  </a:t>
            </a:r>
            <a:r>
              <a:rPr lang="uk-UA" sz="2000" b="1" i="1" dirty="0">
                <a:solidFill>
                  <a:schemeClr val="bg2"/>
                </a:solidFill>
              </a:rPr>
              <a:t>«Громадсько-активна школа –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>
                <a:solidFill>
                  <a:schemeClr val="bg2"/>
                </a:solidFill>
              </a:rPr>
              <a:t>гарант розбудови демократичного суспільства»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i="1" dirty="0">
                <a:solidFill>
                  <a:srgbClr val="990000"/>
                </a:solidFill>
              </a:rPr>
              <a:t>Гадяцький район, 18 вересня</a:t>
            </a:r>
            <a:r>
              <a:rPr lang="ru-RU" sz="2000" dirty="0">
                <a:solidFill>
                  <a:srgbClr val="990000"/>
                </a:solidFill>
              </a:rPr>
              <a:t> </a:t>
            </a:r>
            <a:r>
              <a:rPr lang="uk-UA" sz="2000" i="1" dirty="0">
                <a:solidFill>
                  <a:srgbClr val="990000"/>
                </a:solidFill>
              </a:rPr>
              <a:t>2012 року</a:t>
            </a:r>
            <a:endParaRPr lang="ru-RU" sz="2000" i="1" dirty="0">
              <a:solidFill>
                <a:srgbClr val="990000"/>
              </a:solidFill>
            </a:endParaRPr>
          </a:p>
        </p:txBody>
      </p:sp>
      <p:pic>
        <p:nvPicPr>
          <p:cNvPr id="83976" name="Picture 8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83977" name="Picture 9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83978" name="Picture 10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83981" name="Picture 13" descr="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Науково-практичний </a:t>
            </a:r>
            <a:r>
              <a:rPr lang="uk-UA" sz="2000" b="1" i="1" dirty="0" smtClean="0">
                <a:solidFill>
                  <a:schemeClr val="bg2"/>
                </a:solidFill>
              </a:rPr>
              <a:t>семінар «</a:t>
            </a:r>
            <a:r>
              <a:rPr lang="uk-UA" sz="2000" b="1" i="1" dirty="0">
                <a:solidFill>
                  <a:schemeClr val="bg2"/>
                </a:solidFill>
              </a:rPr>
              <a:t>Громадсько-активна школа –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>
                <a:solidFill>
                  <a:schemeClr val="bg2"/>
                </a:solidFill>
              </a:rPr>
              <a:t>гарант розбудови демократичного суспільства»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i="1" dirty="0" err="1">
                <a:solidFill>
                  <a:srgbClr val="990000"/>
                </a:solidFill>
              </a:rPr>
              <a:t>Гребінківський</a:t>
            </a:r>
            <a:r>
              <a:rPr lang="uk-UA" sz="2000" i="1" dirty="0">
                <a:solidFill>
                  <a:srgbClr val="990000"/>
                </a:solidFill>
              </a:rPr>
              <a:t> район, 9 жовтня 2012 року</a:t>
            </a:r>
            <a:r>
              <a:rPr lang="uk-UA" sz="2000" dirty="0"/>
              <a:t> </a:t>
            </a:r>
            <a:r>
              <a:rPr lang="ru-RU" sz="4000" dirty="0"/>
              <a:t> </a:t>
            </a:r>
          </a:p>
        </p:txBody>
      </p:sp>
      <p:pic>
        <p:nvPicPr>
          <p:cNvPr id="81929" name="Picture 9" descr="IMG_39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81930" name="Picture 10" descr="IMG_398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81931" name="Picture 11" descr="IMG_399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81934" name="Picture 14" descr="IMG_4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Семінар-практикум  </a:t>
            </a:r>
            <a:r>
              <a:rPr lang="uk-UA" sz="2000" b="1" dirty="0" err="1">
                <a:solidFill>
                  <a:schemeClr val="bg2"/>
                </a:solidFill>
              </a:rPr>
              <a:t>“Інноваційний</a:t>
            </a:r>
            <a:r>
              <a:rPr lang="uk-UA" sz="2000" b="1" dirty="0">
                <a:solidFill>
                  <a:schemeClr val="bg2"/>
                </a:solidFill>
              </a:rPr>
              <a:t> розвиток творчої особистості керівника, вчителя та учня: досвід і </a:t>
            </a:r>
            <a:r>
              <a:rPr lang="uk-UA" sz="2000" b="1" dirty="0" err="1">
                <a:solidFill>
                  <a:schemeClr val="bg2"/>
                </a:solidFill>
              </a:rPr>
              <a:t>практика”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err="1">
                <a:solidFill>
                  <a:srgbClr val="990000"/>
                </a:solidFill>
              </a:rPr>
              <a:t>Селещинська</a:t>
            </a:r>
            <a:r>
              <a:rPr lang="uk-UA" sz="2000" dirty="0">
                <a:solidFill>
                  <a:srgbClr val="990000"/>
                </a:solidFill>
              </a:rPr>
              <a:t> ЗОШ </a:t>
            </a:r>
            <a:r>
              <a:rPr lang="uk-UA" sz="2000" dirty="0" err="1">
                <a:solidFill>
                  <a:srgbClr val="990000"/>
                </a:solidFill>
              </a:rPr>
              <a:t>Машівського</a:t>
            </a:r>
            <a:r>
              <a:rPr lang="uk-UA" sz="2000" dirty="0">
                <a:solidFill>
                  <a:srgbClr val="990000"/>
                </a:solidFill>
              </a:rPr>
              <a:t> району, 17 жовтня 2012 року</a:t>
            </a:r>
            <a:endParaRPr lang="ru-RU" sz="2000" dirty="0">
              <a:solidFill>
                <a:srgbClr val="990000"/>
              </a:solidFill>
            </a:endParaRPr>
          </a:p>
        </p:txBody>
      </p:sp>
      <p:pic>
        <p:nvPicPr>
          <p:cNvPr id="70664" name="Picture 8" descr="IMG_40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924944"/>
            <a:ext cx="3146052" cy="2359539"/>
          </a:xfrm>
          <a:noFill/>
          <a:ln/>
        </p:spPr>
      </p:pic>
      <p:pic>
        <p:nvPicPr>
          <p:cNvPr id="70665" name="Picture 9" descr="IMG_40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2924944"/>
            <a:ext cx="3024336" cy="2268252"/>
          </a:xfrm>
          <a:noFill/>
          <a:ln/>
        </p:spPr>
      </p:pic>
      <p:pic>
        <p:nvPicPr>
          <p:cNvPr id="70667" name="Picture 11" descr="IMG_40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393675" y="2422822"/>
            <a:ext cx="2489200" cy="1866900"/>
          </a:xfr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</a:rPr>
              <a:t>Семінар-практикум</a:t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> </a:t>
            </a:r>
            <a:r>
              <a:rPr lang="uk-UA" sz="2000" b="1" dirty="0" err="1" smtClean="0">
                <a:solidFill>
                  <a:schemeClr val="bg2"/>
                </a:solidFill>
              </a:rPr>
              <a:t>“Модель</a:t>
            </a:r>
            <a:r>
              <a:rPr lang="uk-UA" sz="2000" b="1" dirty="0" smtClean="0">
                <a:solidFill>
                  <a:schemeClr val="bg2"/>
                </a:solidFill>
              </a:rPr>
              <a:t> </a:t>
            </a:r>
            <a:r>
              <a:rPr lang="uk-UA" sz="2000" b="1" dirty="0">
                <a:solidFill>
                  <a:schemeClr val="bg2"/>
                </a:solidFill>
              </a:rPr>
              <a:t>виховної системи навчального </a:t>
            </a:r>
            <a:r>
              <a:rPr lang="uk-UA" sz="2000" b="1" dirty="0" err="1">
                <a:solidFill>
                  <a:schemeClr val="bg2"/>
                </a:solidFill>
              </a:rPr>
              <a:t>закладу”</a:t>
            </a:r>
            <a:r>
              <a:rPr lang="uk-UA" sz="2000" b="1" dirty="0">
                <a:solidFill>
                  <a:schemeClr val="bg2"/>
                </a:solidFill>
              </a:rPr>
              <a:t/>
            </a:r>
            <a:br>
              <a:rPr lang="uk-UA" sz="2000" b="1" dirty="0">
                <a:solidFill>
                  <a:schemeClr val="bg2"/>
                </a:solidFill>
              </a:rPr>
            </a:br>
            <a:r>
              <a:rPr lang="uk-UA" sz="1800" i="1" dirty="0">
                <a:solidFill>
                  <a:srgbClr val="990000"/>
                </a:solidFill>
              </a:rPr>
              <a:t>Жовтневий НВК Решетилівського району, 20 листопада 2012 року</a:t>
            </a:r>
            <a:endParaRPr lang="ru-RU" sz="1800" i="1" dirty="0">
              <a:solidFill>
                <a:srgbClr val="990000"/>
              </a:solidFill>
            </a:endParaRPr>
          </a:p>
        </p:txBody>
      </p:sp>
      <p:pic>
        <p:nvPicPr>
          <p:cNvPr id="80900" name="Picture 4" descr="DSCN63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276872"/>
            <a:ext cx="3936437" cy="2952328"/>
          </a:xfrm>
          <a:noFill/>
          <a:ln/>
        </p:spPr>
      </p:pic>
      <p:pic>
        <p:nvPicPr>
          <p:cNvPr id="80902" name="Picture 6" descr="DSCN634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7" y="2276872"/>
            <a:ext cx="3936437" cy="2952328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955675"/>
          </a:xfrm>
        </p:spPr>
        <p:txBody>
          <a:bodyPr anchor="b"/>
          <a:lstStyle/>
          <a:p>
            <a:pPr algn="ctr"/>
            <a:r>
              <a:rPr lang="uk-UA" sz="2400" b="1" i="1">
                <a:solidFill>
                  <a:schemeClr val="bg2"/>
                </a:solidFill>
              </a:rPr>
              <a:t>Тема: «Організація дозвілля на селі»</a:t>
            </a:r>
            <a:br>
              <a:rPr lang="uk-UA" sz="2400" b="1" i="1">
                <a:solidFill>
                  <a:schemeClr val="bg2"/>
                </a:solidFill>
              </a:rPr>
            </a:br>
            <a:r>
              <a:rPr lang="uk-UA" sz="2400" b="1" i="1">
                <a:solidFill>
                  <a:schemeClr val="bg2"/>
                </a:solidFill>
              </a:rPr>
              <a:t> Проблема: </a:t>
            </a:r>
            <a:r>
              <a:rPr lang="uk-UA" sz="2400" i="1">
                <a:solidFill>
                  <a:schemeClr val="bg2"/>
                </a:solidFill>
              </a:rPr>
              <a:t>зайнятість дітей у другій половині дня</a:t>
            </a:r>
            <a:endParaRPr lang="ru-RU" sz="2400" i="1">
              <a:solidFill>
                <a:schemeClr val="bg2"/>
              </a:solidFill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1981200"/>
            <a:ext cx="4041775" cy="3886200"/>
          </a:xfrm>
        </p:spPr>
        <p:txBody>
          <a:bodyPr/>
          <a:lstStyle/>
          <a:p>
            <a:endParaRPr lang="ru-RU" sz="2800"/>
          </a:p>
        </p:txBody>
      </p:sp>
      <p:sp>
        <p:nvSpPr>
          <p:cNvPr id="10244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4645025" y="1981200"/>
            <a:ext cx="4041775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1400" b="1" dirty="0"/>
              <a:t>    </a:t>
            </a:r>
            <a:r>
              <a:rPr lang="uk-UA" sz="1400" b="1" dirty="0">
                <a:solidFill>
                  <a:srgbClr val="990000"/>
                </a:solidFill>
              </a:rPr>
              <a:t>Мета:</a:t>
            </a:r>
            <a:r>
              <a:rPr lang="uk-UA" sz="1400" dirty="0">
                <a:solidFill>
                  <a:schemeClr val="bg2"/>
                </a:solidFill>
              </a:rPr>
              <a:t> створення мережі гуртків для дітей та мешканців громади</a:t>
            </a:r>
          </a:p>
          <a:p>
            <a:endParaRPr lang="ru-RU" sz="1400" dirty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uk-UA" sz="1400" b="1" dirty="0">
                <a:solidFill>
                  <a:schemeClr val="bg2"/>
                </a:solidFill>
              </a:rPr>
              <a:t>     </a:t>
            </a:r>
            <a:r>
              <a:rPr lang="uk-UA" sz="1400" b="1" dirty="0">
                <a:solidFill>
                  <a:srgbClr val="990000"/>
                </a:solidFill>
              </a:rPr>
              <a:t>Завдання:</a:t>
            </a:r>
            <a:endParaRPr lang="uk-UA" sz="1400" dirty="0">
              <a:solidFill>
                <a:srgbClr val="990000"/>
              </a:solidFill>
            </a:endParaRPr>
          </a:p>
          <a:p>
            <a:r>
              <a:rPr lang="uk-UA" sz="1400" dirty="0">
                <a:solidFill>
                  <a:schemeClr val="bg2"/>
                </a:solidFill>
              </a:rPr>
              <a:t>відновлення місцевих традицій;</a:t>
            </a:r>
          </a:p>
          <a:p>
            <a:r>
              <a:rPr lang="uk-UA" sz="1400" dirty="0">
                <a:solidFill>
                  <a:schemeClr val="bg2"/>
                </a:solidFill>
              </a:rPr>
              <a:t>партнерство між школою та громадою;</a:t>
            </a:r>
          </a:p>
          <a:p>
            <a:r>
              <a:rPr lang="uk-UA" sz="1400" dirty="0">
                <a:solidFill>
                  <a:schemeClr val="bg2"/>
                </a:solidFill>
              </a:rPr>
              <a:t>самореалізація творчого потенціалу;</a:t>
            </a:r>
          </a:p>
          <a:p>
            <a:r>
              <a:rPr lang="uk-UA" sz="1400" dirty="0">
                <a:solidFill>
                  <a:schemeClr val="bg2"/>
                </a:solidFill>
              </a:rPr>
              <a:t>створення культурного середовища</a:t>
            </a:r>
            <a:r>
              <a:rPr lang="uk-UA" sz="1400" dirty="0"/>
              <a:t>.</a:t>
            </a:r>
            <a:endParaRPr lang="ru-RU" sz="1400" dirty="0"/>
          </a:p>
          <a:p>
            <a:endParaRPr lang="ru-RU" sz="2800" dirty="0"/>
          </a:p>
        </p:txBody>
      </p:sp>
      <p:pic>
        <p:nvPicPr>
          <p:cNvPr id="10245" name="Picture 5" descr="DSC0192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5963" y="4005263"/>
            <a:ext cx="2786062" cy="2211387"/>
          </a:xfrm>
          <a:noFill/>
        </p:spPr>
      </p:pic>
      <p:pic>
        <p:nvPicPr>
          <p:cNvPr id="10246" name="Picture 6" descr="DSC019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34655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>
                <a:solidFill>
                  <a:schemeClr val="bg2"/>
                </a:solidFill>
              </a:rPr>
              <a:t>Практичне заняття</a:t>
            </a:r>
            <a:r>
              <a:rPr lang="uk-UA" sz="4000" b="1">
                <a:solidFill>
                  <a:schemeClr val="bg2"/>
                </a:solidFill>
              </a:rPr>
              <a:t> </a:t>
            </a:r>
            <a:r>
              <a:rPr lang="uk-UA" sz="2000" b="1">
                <a:solidFill>
                  <a:schemeClr val="bg2"/>
                </a:solidFill>
              </a:rPr>
              <a:t>“Впровадження громадсько-активної моделі управління школою”</a:t>
            </a:r>
            <a:br>
              <a:rPr lang="uk-UA" sz="2000" b="1">
                <a:solidFill>
                  <a:schemeClr val="bg2"/>
                </a:solidFill>
              </a:rPr>
            </a:br>
            <a:r>
              <a:rPr lang="uk-UA" sz="2000" i="1">
                <a:solidFill>
                  <a:srgbClr val="990000"/>
                </a:solidFill>
              </a:rPr>
              <a:t>Калашниківський НВК Полтавського району, 19 грудня 2012 року</a:t>
            </a:r>
            <a:endParaRPr lang="ru-RU" sz="2000" i="1">
              <a:solidFill>
                <a:srgbClr val="990000"/>
              </a:solidFill>
            </a:endParaRPr>
          </a:p>
        </p:txBody>
      </p:sp>
      <p:pic>
        <p:nvPicPr>
          <p:cNvPr id="72712" name="Picture 8" descr="IMG_188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1981200"/>
            <a:ext cx="2489200" cy="1866900"/>
          </a:xfrm>
          <a:noFill/>
          <a:ln/>
        </p:spPr>
      </p:pic>
      <p:pic>
        <p:nvPicPr>
          <p:cNvPr id="72713" name="Picture 9" descr="IMG_19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1981200"/>
            <a:ext cx="2489200" cy="1866900"/>
          </a:xfrm>
          <a:noFill/>
          <a:ln/>
        </p:spPr>
      </p:pic>
      <p:pic>
        <p:nvPicPr>
          <p:cNvPr id="72714" name="Picture 10" descr="IMG_18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1900" y="4000500"/>
            <a:ext cx="2489200" cy="1866900"/>
          </a:xfrm>
          <a:noFill/>
          <a:ln/>
        </p:spPr>
      </p:pic>
      <p:pic>
        <p:nvPicPr>
          <p:cNvPr id="72715" name="Picture 11" descr="IMG_19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uk-UA" sz="2000" b="1" dirty="0">
                <a:solidFill>
                  <a:schemeClr val="bg2"/>
                </a:solidFill>
              </a:rPr>
              <a:t>Обласний науково-практичний </a:t>
            </a:r>
            <a:r>
              <a:rPr lang="uk-UA" sz="2000" b="1" dirty="0" smtClean="0">
                <a:solidFill>
                  <a:schemeClr val="bg2"/>
                </a:solidFill>
              </a:rPr>
              <a:t>семінар</a:t>
            </a:r>
            <a:br>
              <a:rPr lang="uk-UA" sz="2000" b="1" dirty="0" smtClean="0">
                <a:solidFill>
                  <a:schemeClr val="bg2"/>
                </a:solidFill>
              </a:rPr>
            </a:br>
            <a:r>
              <a:rPr lang="uk-UA" sz="2000" b="1" dirty="0" smtClean="0">
                <a:solidFill>
                  <a:schemeClr val="bg2"/>
                </a:solidFill>
              </a:rPr>
              <a:t> </a:t>
            </a:r>
            <a:r>
              <a:rPr lang="uk-UA" sz="2000" b="1" dirty="0" err="1">
                <a:solidFill>
                  <a:schemeClr val="bg2"/>
                </a:solidFill>
              </a:rPr>
              <a:t>“Розбудова</a:t>
            </a:r>
            <a:r>
              <a:rPr lang="uk-UA" sz="2000" b="1" dirty="0">
                <a:solidFill>
                  <a:schemeClr val="bg2"/>
                </a:solidFill>
              </a:rPr>
              <a:t> громадсько-активної </a:t>
            </a:r>
            <a:r>
              <a:rPr lang="uk-UA" sz="2000" b="1" dirty="0" err="1">
                <a:solidFill>
                  <a:schemeClr val="bg2"/>
                </a:solidFill>
              </a:rPr>
              <a:t>школи”</a:t>
            </a:r>
            <a:r>
              <a:rPr lang="uk-UA" sz="2000" b="1" dirty="0">
                <a:solidFill>
                  <a:schemeClr val="bg2"/>
                </a:solidFill>
              </a:rPr>
              <a:t/>
            </a:r>
            <a:br>
              <a:rPr lang="uk-UA" sz="2000" b="1" dirty="0">
                <a:solidFill>
                  <a:schemeClr val="bg2"/>
                </a:solidFill>
              </a:rPr>
            </a:br>
            <a:r>
              <a:rPr lang="uk-UA" sz="2000" i="1" dirty="0">
                <a:solidFill>
                  <a:srgbClr val="990000"/>
                </a:solidFill>
              </a:rPr>
              <a:t>ЗОШ №18, 10 квітня 2013 року</a:t>
            </a:r>
            <a:endParaRPr lang="ru-RU" sz="2000" i="1" dirty="0">
              <a:solidFill>
                <a:srgbClr val="990000"/>
              </a:solidFill>
            </a:endParaRPr>
          </a:p>
        </p:txBody>
      </p:sp>
      <p:pic>
        <p:nvPicPr>
          <p:cNvPr id="74760" name="Picture 8" descr="DSC0844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1981200"/>
            <a:ext cx="2808287" cy="1866900"/>
          </a:xfrm>
          <a:noFill/>
          <a:ln/>
        </p:spPr>
      </p:pic>
      <p:pic>
        <p:nvPicPr>
          <p:cNvPr id="74764" name="Picture 12" descr="DSC084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1981200"/>
            <a:ext cx="2808287" cy="1866900"/>
          </a:xfrm>
          <a:noFill/>
          <a:ln/>
        </p:spPr>
      </p:pic>
      <p:pic>
        <p:nvPicPr>
          <p:cNvPr id="74765" name="Picture 13" descr="DSC0844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63" y="4000500"/>
            <a:ext cx="2808287" cy="1866900"/>
          </a:xfrm>
          <a:noFill/>
          <a:ln/>
        </p:spPr>
      </p:pic>
      <p:pic>
        <p:nvPicPr>
          <p:cNvPr id="74766" name="Picture 14" descr="DSC084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563" y="4000500"/>
            <a:ext cx="2808287" cy="1866900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dirty="0">
                <a:solidFill>
                  <a:schemeClr val="bg2"/>
                </a:solidFill>
              </a:rPr>
              <a:t>Міжрайонний семінар</a:t>
            </a:r>
            <a:br>
              <a:rPr lang="uk-UA" sz="2000" b="1" dirty="0">
                <a:solidFill>
                  <a:schemeClr val="bg2"/>
                </a:solidFill>
              </a:rPr>
            </a:br>
            <a:r>
              <a:rPr lang="uk-UA" sz="2000" b="1" dirty="0" err="1">
                <a:solidFill>
                  <a:schemeClr val="bg2"/>
                </a:solidFill>
              </a:rPr>
              <a:t>“Розбудова</a:t>
            </a:r>
            <a:r>
              <a:rPr lang="uk-UA" sz="2000" b="1" dirty="0">
                <a:solidFill>
                  <a:schemeClr val="bg2"/>
                </a:solidFill>
              </a:rPr>
              <a:t> громадсько-активної </a:t>
            </a:r>
            <a:r>
              <a:rPr lang="uk-UA" sz="2000" b="1" dirty="0" err="1">
                <a:solidFill>
                  <a:schemeClr val="bg2"/>
                </a:solidFill>
              </a:rPr>
              <a:t>школи”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i="1" dirty="0" err="1">
                <a:solidFill>
                  <a:srgbClr val="990000"/>
                </a:solidFill>
              </a:rPr>
              <a:t>Штомпелівська</a:t>
            </a:r>
            <a:r>
              <a:rPr lang="uk-UA" sz="2000" i="1" dirty="0">
                <a:solidFill>
                  <a:srgbClr val="990000"/>
                </a:solidFill>
              </a:rPr>
              <a:t> ЗОШ </a:t>
            </a:r>
            <a:r>
              <a:rPr lang="uk-UA" sz="2000" i="1" dirty="0" err="1">
                <a:solidFill>
                  <a:srgbClr val="990000"/>
                </a:solidFill>
              </a:rPr>
              <a:t>Хорольського</a:t>
            </a:r>
            <a:r>
              <a:rPr lang="uk-UA" sz="2000" i="1" dirty="0">
                <a:solidFill>
                  <a:srgbClr val="990000"/>
                </a:solidFill>
              </a:rPr>
              <a:t> району, </a:t>
            </a:r>
            <a:r>
              <a:rPr lang="uk-UA" sz="2000" i="1" dirty="0" smtClean="0">
                <a:solidFill>
                  <a:srgbClr val="990000"/>
                </a:solidFill>
              </a:rPr>
              <a:t/>
            </a:r>
            <a:br>
              <a:rPr lang="uk-UA" sz="2000" i="1" dirty="0" smtClean="0">
                <a:solidFill>
                  <a:srgbClr val="990000"/>
                </a:solidFill>
              </a:rPr>
            </a:br>
            <a:r>
              <a:rPr lang="uk-UA" sz="2000" i="1" dirty="0" smtClean="0">
                <a:solidFill>
                  <a:srgbClr val="990000"/>
                </a:solidFill>
              </a:rPr>
              <a:t>29 </a:t>
            </a:r>
            <a:r>
              <a:rPr lang="uk-UA" sz="2000" i="1" dirty="0">
                <a:solidFill>
                  <a:srgbClr val="990000"/>
                </a:solidFill>
              </a:rPr>
              <a:t>жовтня 2013 року</a:t>
            </a:r>
            <a:endParaRPr lang="ru-RU" sz="2000" i="1" dirty="0">
              <a:solidFill>
                <a:srgbClr val="990000"/>
              </a:solidFill>
            </a:endParaRPr>
          </a:p>
        </p:txBody>
      </p:sp>
      <p:pic>
        <p:nvPicPr>
          <p:cNvPr id="87046" name="Picture 6" descr="DSC091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581275"/>
            <a:ext cx="4038600" cy="2684463"/>
          </a:xfrm>
          <a:noFill/>
          <a:ln/>
        </p:spPr>
      </p:pic>
      <p:pic>
        <p:nvPicPr>
          <p:cNvPr id="87047" name="Picture 7" descr="DSC091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81275"/>
            <a:ext cx="4038600" cy="2684463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/>
              <a:t>Міжнародна конференція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«10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упровадження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програми</a:t>
            </a:r>
            <a:r>
              <a:rPr lang="ru-RU" sz="2000" b="1" dirty="0" smtClean="0"/>
              <a:t> «Школа як </a:t>
            </a:r>
            <a:r>
              <a:rPr lang="ru-RU" sz="2000" b="1" dirty="0" err="1" smtClean="0"/>
              <a:t>осередок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громади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Україні</a:t>
            </a:r>
            <a:r>
              <a:rPr lang="ru-RU" sz="2000" b="1" dirty="0" smtClean="0"/>
              <a:t>»: 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, практика, </a:t>
            </a:r>
            <a:r>
              <a:rPr lang="ru-RU" sz="2000" b="1" dirty="0" err="1" smtClean="0"/>
              <a:t>досвід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25-26 листопада 2013 року</a:t>
            </a:r>
            <a:endParaRPr lang="ru-RU" sz="2000" dirty="0"/>
          </a:p>
        </p:txBody>
      </p:sp>
      <p:pic>
        <p:nvPicPr>
          <p:cNvPr id="1026" name="Picture 2" descr="C:\Users\User\Desktop\Проект ГАШ_Пр\Виступ\DSCN2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04456" cy="3078590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ГАШ_Пр\Виступ\DSCN25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128126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51520" y="260648"/>
            <a:ext cx="8712968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Круглий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стіл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Міжнародні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стандарти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: люди, </a:t>
            </a:r>
            <a:r>
              <a:rPr lang="ru-RU" sz="2000" b="1" dirty="0" err="1" smtClean="0"/>
              <a:t>ідеї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досягнення</a:t>
            </a:r>
            <a:r>
              <a:rPr lang="ru-RU" sz="2000" b="1" dirty="0" smtClean="0"/>
              <a:t>» </a:t>
            </a:r>
            <a:br>
              <a:rPr lang="ru-RU" sz="2000" b="1" dirty="0" smtClean="0"/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29 листопада 2013 року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Місце для вмісту 6" descr="1-300x2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908052" cy="2181039"/>
          </a:xfrm>
        </p:spPr>
      </p:pic>
      <p:pic>
        <p:nvPicPr>
          <p:cNvPr id="8" name="Місце для вмісту 7" descr="4-300x2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62782" y="1628800"/>
            <a:ext cx="2880320" cy="2160240"/>
          </a:xfrm>
        </p:spPr>
      </p:pic>
      <p:pic>
        <p:nvPicPr>
          <p:cNvPr id="9" name="Місце для вмісту 8" descr="9-300x225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908052" cy="2181039"/>
          </a:xfrm>
        </p:spPr>
      </p:pic>
      <p:pic>
        <p:nvPicPr>
          <p:cNvPr id="10" name="Місце для вмісту 9" descr="10-300x22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4048" y="3861048"/>
            <a:ext cx="2880321" cy="2160241"/>
          </a:xfrm>
        </p:spPr>
      </p:pic>
      <p:sp>
        <p:nvSpPr>
          <p:cNvPr id="12" name="Прямоугольник 11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Круглий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стіл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Написання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» </a:t>
            </a:r>
            <a:br>
              <a:rPr lang="ru-RU" sz="2000" b="1" dirty="0" smtClean="0"/>
            </a:b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СНВК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№ 26, 22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січня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2014 року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Місце для вмісту 4" descr="008-300x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032448" cy="3024337"/>
          </a:xfrm>
        </p:spPr>
      </p:pic>
      <p:pic>
        <p:nvPicPr>
          <p:cNvPr id="6" name="Місце для вмісту 5" descr="DSCN4461-300x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7340" y="2204864"/>
            <a:ext cx="4051124" cy="3038343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Обласний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колоквіум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Професійний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діалог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досвід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перспективи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ГАШ» </a:t>
            </a:r>
            <a:br>
              <a:rPr lang="ru-RU" sz="2000" b="1" dirty="0" smtClean="0"/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Дібрівська ЗОШ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Миргородського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району,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29 </a:t>
            </a:r>
            <a:r>
              <a:rPr lang="ru-RU" sz="2000" i="1" dirty="0" err="1" smtClean="0">
                <a:solidFill>
                  <a:schemeClr val="accent2">
                    <a:lumMod val="75000"/>
                  </a:schemeClr>
                </a:solidFill>
              </a:rPr>
              <a:t>квітня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2014 року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Місце для вмісту 4" descr="1-300x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4128458" cy="3096344"/>
          </a:xfrm>
        </p:spPr>
      </p:pic>
      <p:pic>
        <p:nvPicPr>
          <p:cNvPr id="6" name="Місце для вмісту 5" descr="5-300x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4100033" cy="3075025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Настановне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 err="1" smtClean="0"/>
              <a:t>Розбудова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громадсько-активної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1600" i="1" dirty="0" err="1" smtClean="0">
                <a:solidFill>
                  <a:srgbClr val="C00000"/>
                </a:solidFill>
              </a:rPr>
              <a:t>Андріївська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</a:rPr>
              <a:t>спеціальна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</a:rPr>
              <a:t>загальноосвітня</a:t>
            </a:r>
            <a:r>
              <a:rPr lang="ru-RU" sz="1600" i="1" dirty="0" smtClean="0">
                <a:solidFill>
                  <a:srgbClr val="C00000"/>
                </a:solidFill>
              </a:rPr>
              <a:t> </a:t>
            </a:r>
            <a:r>
              <a:rPr lang="ru-RU" sz="1600" i="1" dirty="0" err="1" smtClean="0">
                <a:solidFill>
                  <a:srgbClr val="C00000"/>
                </a:solidFill>
              </a:rPr>
              <a:t>школа-інтернат</a:t>
            </a:r>
            <a:r>
              <a:rPr lang="ru-RU" sz="1600" i="1" dirty="0" smtClean="0">
                <a:solidFill>
                  <a:srgbClr val="C00000"/>
                </a:solidFill>
              </a:rPr>
              <a:t>, </a:t>
            </a:r>
            <a:br>
              <a:rPr lang="ru-RU" sz="1600" i="1" dirty="0" smtClean="0">
                <a:solidFill>
                  <a:srgbClr val="C00000"/>
                </a:solidFill>
              </a:rPr>
            </a:br>
            <a:r>
              <a:rPr lang="ru-RU" sz="1600" i="1" dirty="0" smtClean="0">
                <a:solidFill>
                  <a:srgbClr val="C00000"/>
                </a:solidFill>
              </a:rPr>
              <a:t>13 </a:t>
            </a:r>
            <a:r>
              <a:rPr lang="ru-RU" sz="1600" i="1" dirty="0" err="1" smtClean="0">
                <a:solidFill>
                  <a:srgbClr val="C00000"/>
                </a:solidFill>
              </a:rPr>
              <a:t>травня</a:t>
            </a:r>
            <a:r>
              <a:rPr lang="ru-RU" sz="1600" i="1" dirty="0" smtClean="0">
                <a:solidFill>
                  <a:srgbClr val="C00000"/>
                </a:solidFill>
              </a:rPr>
              <a:t> 2014 року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Менеджмент\Рабочий стол\Андр школа-инт\нові 9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1857364"/>
            <a:ext cx="5484811" cy="41139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0891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err="1" smtClean="0"/>
              <a:t>Обласна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науково-практична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конференція</a:t>
            </a:r>
            <a:r>
              <a:rPr lang="ru-RU" sz="2200" b="1" dirty="0" smtClean="0"/>
              <a:t> </a:t>
            </a:r>
            <a:br>
              <a:rPr lang="ru-RU" sz="2200" b="1" dirty="0" smtClean="0"/>
            </a:br>
            <a:r>
              <a:rPr lang="ru-RU" sz="2200" b="1" dirty="0" smtClean="0"/>
              <a:t>«</a:t>
            </a:r>
            <a:r>
              <a:rPr lang="ru-RU" sz="2200" b="1" dirty="0" err="1" smtClean="0"/>
              <a:t>Стратегія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громадсько-активної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школи</a:t>
            </a:r>
            <a:r>
              <a:rPr lang="ru-RU" sz="2200" b="1" dirty="0" smtClean="0"/>
              <a:t>: на шляху до </a:t>
            </a:r>
            <a:r>
              <a:rPr lang="ru-RU" sz="2200" b="1" dirty="0" err="1" smtClean="0"/>
              <a:t>регіональної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взаємодії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партнерства»</a:t>
            </a:r>
            <a:br>
              <a:rPr lang="ru-RU" sz="2200" b="1" dirty="0" smtClean="0"/>
            </a:b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16-17 </a:t>
            </a: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</a:rPr>
              <a:t>жовтня</a:t>
            </a:r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</a:rPr>
              <a:t> 2014 </a:t>
            </a:r>
            <a:r>
              <a:rPr lang="ru-RU" sz="2200" i="1" dirty="0" err="1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uk-UA" sz="2200" i="1" dirty="0" smtClean="0">
                <a:solidFill>
                  <a:schemeClr val="accent2">
                    <a:lumMod val="75000"/>
                  </a:schemeClr>
                </a:solidFill>
              </a:rPr>
              <a:t>оку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dirty="0"/>
          </a:p>
        </p:txBody>
      </p:sp>
      <p:pic>
        <p:nvPicPr>
          <p:cNvPr id="5" name="Місце для вмісту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420888"/>
            <a:ext cx="4257906" cy="2856622"/>
          </a:xfrm>
        </p:spPr>
      </p:pic>
      <p:pic>
        <p:nvPicPr>
          <p:cNvPr id="6" name="Місце для вмісту 5" descr="2-300x2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840427" cy="2880320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 smtClean="0"/>
              <a:t>Обмін досвідом </a:t>
            </a:r>
            <a:r>
              <a:rPr lang="uk-UA" sz="3200" dirty="0" err="1" smtClean="0"/>
              <a:t>“Миргород-Київ”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>
                <a:solidFill>
                  <a:srgbClr val="C00000"/>
                </a:solidFill>
              </a:rPr>
              <a:t>Миргородська</a:t>
            </a:r>
            <a:r>
              <a:rPr lang="ru-RU" sz="1600" dirty="0" smtClean="0">
                <a:solidFill>
                  <a:srgbClr val="C00000"/>
                </a:solidFill>
              </a:rPr>
              <a:t>  ЗОШ №1 </a:t>
            </a:r>
            <a:r>
              <a:rPr lang="ru-RU" sz="1600" dirty="0" err="1" smtClean="0">
                <a:solidFill>
                  <a:srgbClr val="C00000"/>
                </a:solidFill>
              </a:rPr>
              <a:t>ім</a:t>
            </a:r>
            <a:r>
              <a:rPr lang="ru-RU" sz="1600" dirty="0" smtClean="0">
                <a:solidFill>
                  <a:srgbClr val="C00000"/>
                </a:solidFill>
              </a:rPr>
              <a:t>. П. Мирного ,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20-21 </a:t>
            </a:r>
            <a:r>
              <a:rPr lang="ru-RU" sz="1600" dirty="0" err="1" smtClean="0">
                <a:solidFill>
                  <a:srgbClr val="C00000"/>
                </a:solidFill>
              </a:rPr>
              <a:t>жовтня</a:t>
            </a:r>
            <a:r>
              <a:rPr lang="ru-RU" sz="1600" dirty="0" smtClean="0">
                <a:solidFill>
                  <a:srgbClr val="C00000"/>
                </a:solidFill>
              </a:rPr>
              <a:t> 2014 року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Documents and Settings\Менеджмент\Рабочий стол\мирго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57200" y="457200"/>
            <a:ext cx="8229600" cy="884238"/>
          </a:xfrm>
        </p:spPr>
        <p:txBody>
          <a:bodyPr anchor="b"/>
          <a:lstStyle/>
          <a:p>
            <a:pPr algn="ctr"/>
            <a:r>
              <a:rPr lang="uk-UA" sz="2800"/>
              <a:t/>
            </a:r>
            <a:br>
              <a:rPr lang="uk-UA" sz="2800"/>
            </a:br>
            <a:r>
              <a:rPr lang="uk-UA" sz="2800" i="1">
                <a:solidFill>
                  <a:schemeClr val="bg2"/>
                </a:solidFill>
              </a:rPr>
              <a:t>Навчальний візит до Польщі</a:t>
            </a:r>
            <a:r>
              <a:rPr lang="uk-UA" sz="2800"/>
              <a:t/>
            </a:r>
            <a:br>
              <a:rPr lang="uk-UA" sz="2800"/>
            </a:br>
            <a:r>
              <a:rPr lang="uk-UA" sz="2000" i="1">
                <a:solidFill>
                  <a:srgbClr val="990000"/>
                </a:solidFill>
              </a:rPr>
              <a:t>10-15 вересня 2008 року</a:t>
            </a:r>
            <a:endParaRPr lang="ru-RU" sz="2000" i="1">
              <a:solidFill>
                <a:srgbClr val="990000"/>
              </a:solidFill>
            </a:endParaRPr>
          </a:p>
        </p:txBody>
      </p:sp>
      <p:pic>
        <p:nvPicPr>
          <p:cNvPr id="11267" name="Содержимое 9" descr="Przysłop, Lanckorona 02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981200"/>
            <a:ext cx="2746375" cy="1882775"/>
          </a:xfrm>
        </p:spPr>
      </p:pic>
      <p:pic>
        <p:nvPicPr>
          <p:cNvPr id="11268" name="Picture 23" descr="PICT077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1981200"/>
            <a:ext cx="2684463" cy="1882775"/>
          </a:xfrm>
          <a:noFill/>
        </p:spPr>
      </p:pic>
      <p:pic>
        <p:nvPicPr>
          <p:cNvPr id="11269" name="Содержимое 12" descr="Przysłop, Lanckorona 063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3984625"/>
            <a:ext cx="2746375" cy="1882775"/>
          </a:xfrm>
        </p:spPr>
      </p:pic>
      <p:pic>
        <p:nvPicPr>
          <p:cNvPr id="11271" name="Содержимое 15" descr="Jura K-Cz 16.09.08 038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3984625"/>
            <a:ext cx="2684463" cy="1882775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848872" cy="1098550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Видання</a:t>
            </a:r>
            <a:br>
              <a:rPr lang="uk-UA" sz="3200" b="1" i="1" dirty="0" smtClean="0"/>
            </a:br>
            <a:endParaRPr lang="ru-RU" sz="1000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4" descr="C:\Documents and Settings\Менеджмент\Рабочий стол\обкладинка Часопис № 21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9431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9653">
            <a:off x="7025452" y="3454986"/>
            <a:ext cx="17287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476">
            <a:off x="5980617" y="1062907"/>
            <a:ext cx="17891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1924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MO\Desktop\image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158226"/>
            <a:ext cx="1872208" cy="25839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8277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  <a:cs typeface="Aharoni" pitchFamily="2" charset="-79"/>
              </a:rPr>
              <a:t>Діяльність ГАШ стимулює зростання громадянської активності населення, розвитку й саморозвитку громад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Не дивіться на Україну, як на землю своїх батьків. Дивіться на неї, як на землю своїх дітей. І тоді прийдуть зміни…</a:t>
            </a:r>
          </a:p>
          <a:p>
            <a:pPr algn="r">
              <a:buNone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Святослав Вакарчук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E7F8F-827A-4A7D-B233-F81CC5D6AD60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0825" y="692150"/>
            <a:ext cx="8642350" cy="1081088"/>
          </a:xfrm>
        </p:spPr>
        <p:txBody>
          <a:bodyPr anchor="b"/>
          <a:lstStyle/>
          <a:p>
            <a:pPr algn="ctr"/>
            <a:r>
              <a:rPr lang="uk-UA" sz="2400" b="1" i="1" dirty="0">
                <a:solidFill>
                  <a:schemeClr val="bg2"/>
                </a:solidFill>
              </a:rPr>
              <a:t>Обласна конференція </a:t>
            </a:r>
            <a:br>
              <a:rPr lang="uk-UA" sz="2400" b="1" i="1" dirty="0">
                <a:solidFill>
                  <a:schemeClr val="bg2"/>
                </a:solidFill>
              </a:rPr>
            </a:br>
            <a:r>
              <a:rPr lang="uk-UA" sz="2400" b="1" i="1" dirty="0" err="1">
                <a:solidFill>
                  <a:schemeClr val="bg2"/>
                </a:solidFill>
              </a:rPr>
              <a:t>“Налагодження</a:t>
            </a:r>
            <a:r>
              <a:rPr lang="uk-UA" sz="2400" b="1" i="1" dirty="0">
                <a:solidFill>
                  <a:schemeClr val="bg2"/>
                </a:solidFill>
              </a:rPr>
              <a:t> співпраці для освіти у сільських </a:t>
            </a:r>
            <a:r>
              <a:rPr lang="uk-UA" sz="2400" b="1" i="1" dirty="0" err="1">
                <a:solidFill>
                  <a:schemeClr val="bg2"/>
                </a:solidFill>
              </a:rPr>
              <a:t>середовищах”</a:t>
            </a:r>
            <a:r>
              <a:rPr lang="uk-UA" sz="2400" dirty="0">
                <a:solidFill>
                  <a:schemeClr val="bg2"/>
                </a:solidFill>
              </a:rPr>
              <a:t/>
            </a:r>
            <a:br>
              <a:rPr lang="uk-UA" sz="2400" dirty="0">
                <a:solidFill>
                  <a:schemeClr val="bg2"/>
                </a:solidFill>
              </a:rPr>
            </a:br>
            <a:r>
              <a:rPr lang="uk-UA" sz="1400" i="1" dirty="0" smtClean="0">
                <a:solidFill>
                  <a:srgbClr val="990000"/>
                </a:solidFill>
              </a:rPr>
              <a:t> м. Полтава, 20 </a:t>
            </a:r>
            <a:r>
              <a:rPr lang="uk-UA" sz="1400" i="1" dirty="0">
                <a:solidFill>
                  <a:srgbClr val="990000"/>
                </a:solidFill>
              </a:rPr>
              <a:t>листопада 2008 року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12291" name="Picture 7" descr="PB200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75" y="2082800"/>
            <a:ext cx="2528888" cy="1781175"/>
          </a:xfrm>
          <a:noFill/>
        </p:spPr>
      </p:pic>
      <p:pic>
        <p:nvPicPr>
          <p:cNvPr id="12292" name="Picture 13" descr="PB2001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738" y="2082800"/>
            <a:ext cx="2601912" cy="1781175"/>
          </a:xfrm>
          <a:noFill/>
        </p:spPr>
      </p:pic>
      <p:pic>
        <p:nvPicPr>
          <p:cNvPr id="12293" name="Picture 14" descr="PB2000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738" y="4175125"/>
            <a:ext cx="2746375" cy="1692275"/>
          </a:xfrm>
          <a:noFill/>
        </p:spPr>
      </p:pic>
      <p:pic>
        <p:nvPicPr>
          <p:cNvPr id="12294" name="Picture 16" descr="PB2000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4086225"/>
            <a:ext cx="2457450" cy="1781175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8229600" cy="1371600"/>
          </a:xfrm>
        </p:spPr>
        <p:txBody>
          <a:bodyPr anchor="b"/>
          <a:lstStyle/>
          <a:p>
            <a:pPr algn="ctr"/>
            <a:r>
              <a:rPr lang="uk-UA" sz="2400" b="1" i="1" dirty="0" smtClean="0">
                <a:solidFill>
                  <a:schemeClr val="bg2"/>
                </a:solidFill>
              </a:rPr>
              <a:t>Районний семінар </a:t>
            </a:r>
            <a:r>
              <a:rPr lang="uk-UA" sz="2400" b="1" i="1" dirty="0" err="1" smtClean="0">
                <a:solidFill>
                  <a:schemeClr val="bg2"/>
                </a:solidFill>
              </a:rPr>
              <a:t>“Проектно-цільовий</a:t>
            </a:r>
            <a:r>
              <a:rPr lang="uk-UA" sz="2400" b="1" i="1" dirty="0" smtClean="0">
                <a:solidFill>
                  <a:schemeClr val="bg2"/>
                </a:solidFill>
              </a:rPr>
              <a:t> </a:t>
            </a:r>
            <a:r>
              <a:rPr lang="uk-UA" sz="2400" b="1" i="1" dirty="0">
                <a:solidFill>
                  <a:schemeClr val="bg2"/>
                </a:solidFill>
              </a:rPr>
              <a:t>підхід до управління </a:t>
            </a:r>
            <a:r>
              <a:rPr lang="uk-UA" sz="2400" b="1" i="1" dirty="0" err="1" smtClean="0">
                <a:solidFill>
                  <a:schemeClr val="bg2"/>
                </a:solidFill>
              </a:rPr>
              <a:t>школою”</a:t>
            </a:r>
            <a:r>
              <a:rPr lang="uk-UA" sz="2400" i="1" dirty="0">
                <a:solidFill>
                  <a:schemeClr val="bg2"/>
                </a:solidFill>
              </a:rPr>
              <a:t/>
            </a:r>
            <a:br>
              <a:rPr lang="uk-UA" sz="2400" i="1" dirty="0">
                <a:solidFill>
                  <a:schemeClr val="bg2"/>
                </a:solidFill>
              </a:rPr>
            </a:br>
            <a:r>
              <a:rPr lang="uk-UA" sz="1600" i="1" dirty="0" err="1" smtClean="0">
                <a:solidFill>
                  <a:srgbClr val="990000"/>
                </a:solidFill>
              </a:rPr>
              <a:t>Абрамівська</a:t>
            </a:r>
            <a:r>
              <a:rPr lang="uk-UA" sz="1600" i="1" dirty="0" smtClean="0">
                <a:solidFill>
                  <a:srgbClr val="990000"/>
                </a:solidFill>
              </a:rPr>
              <a:t> ЗШО І-ІІ ступенів </a:t>
            </a:r>
            <a:r>
              <a:rPr lang="uk-UA" sz="1600" i="1" dirty="0" err="1" smtClean="0">
                <a:solidFill>
                  <a:srgbClr val="990000"/>
                </a:solidFill>
              </a:rPr>
              <a:t>Машівського</a:t>
            </a:r>
            <a:r>
              <a:rPr lang="uk-UA" sz="1600" i="1" dirty="0" smtClean="0">
                <a:solidFill>
                  <a:srgbClr val="990000"/>
                </a:solidFill>
              </a:rPr>
              <a:t> району, квітень </a:t>
            </a:r>
            <a:r>
              <a:rPr lang="uk-UA" sz="1600" i="1" dirty="0">
                <a:solidFill>
                  <a:srgbClr val="990000"/>
                </a:solidFill>
              </a:rPr>
              <a:t>2009 року</a:t>
            </a:r>
            <a:r>
              <a:rPr lang="uk-UA" sz="2400" dirty="0">
                <a:solidFill>
                  <a:srgbClr val="990000"/>
                </a:solidFill>
              </a:rPr>
              <a:t/>
            </a:r>
            <a:br>
              <a:rPr lang="uk-UA" sz="2400" dirty="0">
                <a:solidFill>
                  <a:srgbClr val="990000"/>
                </a:solidFill>
              </a:rPr>
            </a:br>
            <a:endParaRPr lang="ru-RU" sz="1800" i="1" dirty="0">
              <a:solidFill>
                <a:srgbClr val="990000"/>
              </a:solidFill>
            </a:endParaRPr>
          </a:p>
        </p:txBody>
      </p:sp>
      <p:pic>
        <p:nvPicPr>
          <p:cNvPr id="48131" name="Picture 6" descr="Изображение 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492896"/>
            <a:ext cx="4104456" cy="280427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Фото\РОБОТА\2009\Машивка\Изображение 0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816424" cy="28621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Навчально-практичний тренінг </a:t>
            </a:r>
            <a:br>
              <a:rPr lang="uk-UA" sz="2000" b="1" i="1" dirty="0">
                <a:solidFill>
                  <a:schemeClr val="bg2"/>
                </a:solidFill>
              </a:rPr>
            </a:br>
            <a:r>
              <a:rPr lang="uk-UA" sz="2000" b="1" i="1" dirty="0" err="1">
                <a:solidFill>
                  <a:schemeClr val="bg2"/>
                </a:solidFill>
              </a:rPr>
              <a:t>“Створення</a:t>
            </a:r>
            <a:r>
              <a:rPr lang="uk-UA" sz="2000" b="1" i="1" dirty="0">
                <a:solidFill>
                  <a:schemeClr val="bg2"/>
                </a:solidFill>
              </a:rPr>
              <a:t> та розвиток громадсько-активної </a:t>
            </a:r>
            <a:r>
              <a:rPr lang="uk-UA" sz="2000" b="1" i="1" dirty="0" err="1">
                <a:solidFill>
                  <a:schemeClr val="bg2"/>
                </a:solidFill>
              </a:rPr>
              <a:t>школи”</a:t>
            </a:r>
            <a:r>
              <a:rPr lang="ru-RU" sz="4000" dirty="0">
                <a:solidFill>
                  <a:schemeClr val="bg2"/>
                </a:solidFill>
              </a:rPr>
              <a:t> </a:t>
            </a:r>
            <a:br>
              <a:rPr lang="ru-RU" sz="4000" dirty="0">
                <a:solidFill>
                  <a:schemeClr val="bg2"/>
                </a:solidFill>
              </a:rPr>
            </a:br>
            <a:r>
              <a:rPr lang="uk-UA" sz="1400" b="1" i="1" dirty="0" smtClean="0">
                <a:solidFill>
                  <a:srgbClr val="990000"/>
                </a:solidFill>
              </a:rPr>
              <a:t>(Миргородська </a:t>
            </a:r>
            <a:r>
              <a:rPr lang="uk-UA" sz="1400" b="1" i="1" dirty="0">
                <a:solidFill>
                  <a:srgbClr val="990000"/>
                </a:solidFill>
              </a:rPr>
              <a:t>ЗОШ №1 імені </a:t>
            </a:r>
            <a:r>
              <a:rPr lang="uk-UA" sz="1400" b="1" i="1" dirty="0" smtClean="0">
                <a:solidFill>
                  <a:srgbClr val="990000"/>
                </a:solidFill>
              </a:rPr>
              <a:t>П.Мирного, 13-14 травня 2009 року</a:t>
            </a:r>
            <a:r>
              <a:rPr lang="ru-RU" sz="1400" dirty="0">
                <a:solidFill>
                  <a:srgbClr val="990000"/>
                </a:solidFill>
              </a:rPr>
              <a:t/>
            </a:r>
            <a:br>
              <a:rPr lang="ru-RU" sz="1400" dirty="0">
                <a:solidFill>
                  <a:srgbClr val="990000"/>
                </a:solidFill>
              </a:rPr>
            </a:br>
            <a:endParaRPr lang="ru-RU" sz="1400" dirty="0">
              <a:solidFill>
                <a:srgbClr val="990000"/>
              </a:solidFill>
            </a:endParaRPr>
          </a:p>
        </p:txBody>
      </p:sp>
      <p:pic>
        <p:nvPicPr>
          <p:cNvPr id="21507" name="Picture 3" descr="DSC036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557463"/>
            <a:ext cx="3667125" cy="2733675"/>
          </a:xfrm>
          <a:noFill/>
          <a:ln/>
        </p:spPr>
      </p:pic>
      <p:pic>
        <p:nvPicPr>
          <p:cNvPr id="21508" name="Picture 4" descr="DSC036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4788" y="1981200"/>
            <a:ext cx="2767012" cy="1871663"/>
          </a:xfrm>
          <a:noFill/>
          <a:ln/>
        </p:spPr>
      </p:pic>
      <p:pic>
        <p:nvPicPr>
          <p:cNvPr id="21509" name="Picture 5" descr="DSC035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4788" y="3995738"/>
            <a:ext cx="2767012" cy="1871662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000" b="1" i="1" dirty="0">
                <a:solidFill>
                  <a:schemeClr val="bg2"/>
                </a:solidFill>
              </a:rPr>
              <a:t>Навчально-практичний тренінг </a:t>
            </a:r>
            <a:r>
              <a:rPr lang="ru-RU" sz="2000" b="1" i="1" dirty="0">
                <a:solidFill>
                  <a:schemeClr val="bg2"/>
                </a:solidFill>
              </a:rPr>
              <a:t>«</a:t>
            </a:r>
            <a:r>
              <a:rPr lang="uk-UA" sz="2000" b="1" i="1" dirty="0">
                <a:solidFill>
                  <a:schemeClr val="bg2"/>
                </a:solidFill>
              </a:rPr>
              <a:t>Організація</a:t>
            </a:r>
            <a:r>
              <a:rPr lang="ru-RU" sz="2000" b="1" i="1" dirty="0">
                <a:solidFill>
                  <a:schemeClr val="bg2"/>
                </a:solidFill>
              </a:rPr>
              <a:t> та </a:t>
            </a:r>
            <a:r>
              <a:rPr lang="uk-UA" sz="2000" b="1" i="1" dirty="0">
                <a:solidFill>
                  <a:schemeClr val="bg2"/>
                </a:solidFill>
              </a:rPr>
              <a:t>розбудова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громадсько-активної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школи</a:t>
            </a:r>
            <a:r>
              <a:rPr lang="ru-RU" sz="2000" b="1" i="1" dirty="0">
                <a:solidFill>
                  <a:schemeClr val="bg2"/>
                </a:solidFill>
              </a:rPr>
              <a:t> як </a:t>
            </a:r>
            <a:r>
              <a:rPr lang="ru-RU" sz="2000" b="1" i="1" dirty="0" err="1">
                <a:solidFill>
                  <a:schemeClr val="bg2"/>
                </a:solidFill>
              </a:rPr>
              <a:t>осередку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розвитку</a:t>
            </a:r>
            <a:r>
              <a:rPr lang="ru-RU" sz="2000" b="1" i="1" dirty="0">
                <a:solidFill>
                  <a:schemeClr val="bg2"/>
                </a:solidFill>
              </a:rPr>
              <a:t> </a:t>
            </a:r>
            <a:r>
              <a:rPr lang="ru-RU" sz="2000" b="1" i="1" dirty="0" err="1">
                <a:solidFill>
                  <a:schemeClr val="bg2"/>
                </a:solidFill>
              </a:rPr>
              <a:t>громади</a:t>
            </a:r>
            <a:r>
              <a:rPr lang="ru-RU" sz="2000" b="1" i="1" dirty="0">
                <a:solidFill>
                  <a:schemeClr val="bg2"/>
                </a:solidFill>
              </a:rPr>
              <a:t>»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br>
              <a:rPr lang="ru-RU" sz="2000" dirty="0">
                <a:solidFill>
                  <a:schemeClr val="bg2"/>
                </a:solidFill>
              </a:rPr>
            </a:br>
            <a:r>
              <a:rPr lang="uk-UA" sz="1600" i="1" dirty="0" smtClean="0">
                <a:solidFill>
                  <a:srgbClr val="990000"/>
                </a:solidFill>
              </a:rPr>
              <a:t> м. Трускавець,</a:t>
            </a:r>
            <a:r>
              <a:rPr lang="uk-UA" sz="1600" dirty="0" smtClean="0"/>
              <a:t> </a:t>
            </a:r>
            <a:r>
              <a:rPr lang="uk-UA" sz="1600" i="1" dirty="0">
                <a:solidFill>
                  <a:srgbClr val="990000"/>
                </a:solidFill>
              </a:rPr>
              <a:t>09–12 </a:t>
            </a:r>
            <a:r>
              <a:rPr lang="uk-UA" sz="1600" i="1" dirty="0" smtClean="0">
                <a:solidFill>
                  <a:srgbClr val="990000"/>
                </a:solidFill>
              </a:rPr>
              <a:t>червня  </a:t>
            </a:r>
            <a:r>
              <a:rPr lang="uk-UA" sz="1600" i="1" dirty="0">
                <a:solidFill>
                  <a:srgbClr val="990000"/>
                </a:solidFill>
              </a:rPr>
              <a:t>2009 </a:t>
            </a:r>
            <a:r>
              <a:rPr lang="uk-UA" sz="1600" i="1" dirty="0" smtClean="0">
                <a:solidFill>
                  <a:srgbClr val="990000"/>
                </a:solidFill>
              </a:rPr>
              <a:t>року</a:t>
            </a:r>
            <a:endParaRPr lang="ru-RU" sz="1600" i="1" dirty="0">
              <a:solidFill>
                <a:srgbClr val="990000"/>
              </a:solidFill>
            </a:endParaRPr>
          </a:p>
        </p:txBody>
      </p:sp>
      <p:pic>
        <p:nvPicPr>
          <p:cNvPr id="22531" name="Picture 3" descr="DSC036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425" y="1981200"/>
            <a:ext cx="3230563" cy="3886200"/>
          </a:xfrm>
          <a:noFill/>
          <a:ln/>
        </p:spPr>
      </p:pic>
      <p:pic>
        <p:nvPicPr>
          <p:cNvPr id="22532" name="Picture 4" descr="DSC036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1981200"/>
            <a:ext cx="2543175" cy="1871663"/>
          </a:xfrm>
          <a:noFill/>
          <a:ln/>
        </p:spPr>
      </p:pic>
      <p:pic>
        <p:nvPicPr>
          <p:cNvPr id="22533" name="Picture 5" descr="Изображение 1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8625" y="3995738"/>
            <a:ext cx="2543175" cy="1871662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sz="quarter" idx="4294967295"/>
          </p:nvPr>
        </p:nvSpPr>
        <p:spPr>
          <a:xfrm>
            <a:off x="323850" y="404813"/>
            <a:ext cx="8229600" cy="1371600"/>
          </a:xfrm>
        </p:spPr>
        <p:txBody>
          <a:bodyPr anchor="b"/>
          <a:lstStyle/>
          <a:p>
            <a:pPr algn="ctr"/>
            <a:r>
              <a:rPr lang="uk-UA" sz="3600" b="1" i="1" dirty="0">
                <a:solidFill>
                  <a:schemeClr val="bg2"/>
                </a:solidFill>
              </a:rPr>
              <a:t>Вчимося писати проекти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1600" i="1" dirty="0">
                <a:solidFill>
                  <a:srgbClr val="990000"/>
                </a:solidFill>
              </a:rPr>
              <a:t>с. Узлісся Львівської </a:t>
            </a:r>
            <a:r>
              <a:rPr lang="uk-UA" sz="1600" i="1" dirty="0" smtClean="0">
                <a:solidFill>
                  <a:srgbClr val="990000"/>
                </a:solidFill>
              </a:rPr>
              <a:t>області,</a:t>
            </a:r>
            <a:r>
              <a:rPr lang="uk-UA" sz="1600" i="1" dirty="0">
                <a:solidFill>
                  <a:srgbClr val="990000"/>
                </a:solidFill>
              </a:rPr>
              <a:t/>
            </a:r>
            <a:br>
              <a:rPr lang="uk-UA" sz="1600" i="1" dirty="0">
                <a:solidFill>
                  <a:srgbClr val="990000"/>
                </a:solidFill>
              </a:rPr>
            </a:br>
            <a:r>
              <a:rPr lang="uk-UA" sz="1600" i="1" dirty="0">
                <a:solidFill>
                  <a:srgbClr val="990000"/>
                </a:solidFill>
              </a:rPr>
              <a:t>13-17  липня 2009 року</a:t>
            </a:r>
            <a:endParaRPr lang="ru-RU" sz="1600" i="1" dirty="0">
              <a:solidFill>
                <a:srgbClr val="990000"/>
              </a:solidFill>
            </a:endParaRPr>
          </a:p>
        </p:txBody>
      </p:sp>
      <p:pic>
        <p:nvPicPr>
          <p:cNvPr id="25603" name="Содержимое 9" descr="DSC0375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738" y="1981200"/>
            <a:ext cx="2746375" cy="1882775"/>
          </a:xfrm>
        </p:spPr>
      </p:pic>
      <p:pic>
        <p:nvPicPr>
          <p:cNvPr id="25604" name="Содержимое 7" descr="DSC03788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4005263"/>
            <a:ext cx="2767012" cy="1882775"/>
          </a:xfrm>
        </p:spPr>
      </p:pic>
      <p:pic>
        <p:nvPicPr>
          <p:cNvPr id="25605" name="Содержимое 8" descr="DSC03791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8738" y="3984625"/>
            <a:ext cx="2673350" cy="1882775"/>
          </a:xfrm>
        </p:spPr>
      </p:pic>
      <p:pic>
        <p:nvPicPr>
          <p:cNvPr id="25606" name="Содержимое 11" descr="DSC03794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1981200"/>
            <a:ext cx="2746375" cy="1882775"/>
          </a:xfrm>
        </p:spPr>
      </p:pic>
      <p:sp>
        <p:nvSpPr>
          <p:cNvPr id="8" name="Прямоугольник 7"/>
          <p:cNvSpPr/>
          <p:nvPr/>
        </p:nvSpPr>
        <p:spPr>
          <a:xfrm>
            <a:off x="2195736" y="63093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Програма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“Школа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як осередок розвитку </a:t>
            </a:r>
            <a:r>
              <a:rPr lang="uk-UA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громади”</a:t>
            </a:r>
            <a:r>
              <a:rPr lang="uk-UA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ru-RU" sz="1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696</TotalTime>
  <Words>637</Words>
  <Application>Microsoft Office PowerPoint</Application>
  <PresentationFormat>On-screen Show (4:3)</PresentationFormat>
  <Paragraphs>161</Paragraphs>
  <Slides>42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Пиксел</vt:lpstr>
      <vt:lpstr>РОЗВИТОК ОБЛАСНОЇ МЕРЕЖІ  ГРОМАДСЬКО-АКТИВНИХ ШКІЛ </vt:lpstr>
      <vt:lpstr> Аналіз проблем сільської освіти  Полтавської області Проект  БО «Центр освітніх ініціатив», ВФ “Крок за кроком”,   м. Львів, 7 – 9 липня 2008 року </vt:lpstr>
      <vt:lpstr>Тема: «Організація дозвілля на селі»  Проблема: зайнятість дітей у другій половині дня</vt:lpstr>
      <vt:lpstr> Навчальний візит до Польщі 10-15 вересня 2008 року</vt:lpstr>
      <vt:lpstr>Обласна конференція  “Налагодження співпраці для освіти у сільських середовищах”  м. Полтава, 20 листопада 2008 року</vt:lpstr>
      <vt:lpstr>Районний семінар “Проектно-цільовий підхід до управління школою” Абрамівська ЗШО І-ІІ ступенів Машівського району, квітень 2009 року </vt:lpstr>
      <vt:lpstr>Навчально-практичний тренінг  “Створення та розвиток громадсько-активної школи”  (Миргородська ЗОШ №1 імені П.Мирного, 13-14 травня 2009 року </vt:lpstr>
      <vt:lpstr>Навчально-практичний тренінг «Організація та розбудова громадсько-активної школи як осередку розвитку громади»   м. Трускавець, 09–12 червня  2009 року</vt:lpstr>
      <vt:lpstr>Вчимося писати проекти с. Узлісся Львівської області, 13-17  липня 2009 року</vt:lpstr>
      <vt:lpstr>Проект “Самоврядування для сільської освіти” м. Клодава, Польща,18 -27 вересня 2009 року </vt:lpstr>
      <vt:lpstr>Обласний тренінг “Управління ГАШ” м. Полтава,10 – 11 вересня 2009 року </vt:lpstr>
      <vt:lpstr>Семінар-тренінг “Міжнародні стандарти якості діяльності ГАШ”  м. Львів, 7 – 9 жовтня 2009 року</vt:lpstr>
      <vt:lpstr>Самооцінювання  за міжнародними стандартами якості діяльності  ГАШ ЗОШ №18 м.Полтава, 3 грудня 2009 року </vt:lpstr>
      <vt:lpstr> Самооцінювання  за міжнародними стандартами якості діяльності ГАШ Дібрівська ЗОШ Миргородського району, 21 грудня 2009 року </vt:lpstr>
      <vt:lpstr>Написання плану дій  Полтавська ЗОШ №18, 20 січня 2010 року</vt:lpstr>
      <vt:lpstr>Написання плану дій  Дібрівська ЗОШ Миргородського району, 29 січня 2010 року</vt:lpstr>
      <vt:lpstr>Круглий стіл до Міжнародного дня ГАШ Полтавська ЗОШ №18, 1 березня 2010 року</vt:lpstr>
      <vt:lpstr>Обласна науково-практична конференція  «Українська модель громадсько-активної школи»  27 жовтня 2010 року </vt:lpstr>
      <vt:lpstr>Всеукраїнська конференція “Громадсько-активні школи в Україні: діалог партнерства” м. Київ, 22-23 грудня 2010 року</vt:lpstr>
      <vt:lpstr>Науково-практичний семінар  «Громадсько-активна школа як інноваційна модель освітнього закладу» 25 січня 2011 року </vt:lpstr>
      <vt:lpstr>Обласний науково-практичний семінар  «Моделювання успішної роботи громадсько-активних шкіл» м. Полтава, 9 лютого  2011 року,  </vt:lpstr>
      <vt:lpstr>Обласний колоквіум “Евалюація діяльності ГАШ” Терешківська ЗОШ Полтавського району, 25 квітня 2011 року</vt:lpstr>
      <vt:lpstr>Обласний науково-практичний семінар “Громадсько-активна школа як освітній заклад майбутнього” м. Полтава 28 лютого 2012 року</vt:lpstr>
      <vt:lpstr>Науково-практичний семінар “ГАШ як інноваційна модель навчального закладу” Штомпелівська ЗОШ Хорольського району,  28 жовтня 2011 року</vt:lpstr>
      <vt:lpstr>Обласний науково-практичний семінар  «Громадсько-активна школа як освітній заклад майбутнього» м. Полтава, 28 лютого 2012 року</vt:lpstr>
      <vt:lpstr>Науково-практичний семінар  «Громадсько-активна школа –  гарант розбудови демократичного суспільства» Гадяцький район, 18 вересня 2012 року</vt:lpstr>
      <vt:lpstr>Науково-практичний семінар «Громадсько-активна школа –  гарант розбудови демократичного суспільства» Гребінківський район, 9 жовтня 2012 року  </vt:lpstr>
      <vt:lpstr>Семінар-практикум  “Інноваційний розвиток творчої особистості керівника, вчителя та учня: досвід і практика” Селещинська ЗОШ Машівського району, 17 жовтня 2012 року</vt:lpstr>
      <vt:lpstr>Семінар-практикум  “Модель виховної системи навчального закладу” Жовтневий НВК Решетилівського району, 20 листопада 2012 року</vt:lpstr>
      <vt:lpstr>Практичне заняття “Впровадження громадсько-активної моделі управління школою” Калашниківський НВК Полтавського району, 19 грудня 2012 року</vt:lpstr>
      <vt:lpstr>Обласний науково-практичний семінар  “Розбудова громадсько-активної школи” ЗОШ №18, 10 квітня 2013 року</vt:lpstr>
      <vt:lpstr>Міжрайонний семінар “Розбудова громадсько-активної школи” Штомпелівська ЗОШ Хорольського району,  29 жовтня 2013 року</vt:lpstr>
      <vt:lpstr>Міжнародна конференція «10 років упровадження програми «Школа як осередок розвитку громади в Україні»: знання, практика, досвід» 25-26 листопада 2013 року</vt:lpstr>
      <vt:lpstr>Круглий стіл  «Міжнародні стандарти якості діяльності: люди, ідеї, досягнення»  29 листопада 2013 року</vt:lpstr>
      <vt:lpstr>Круглий стіл  «Написання програми розвитку»  СНВК № 26, 22 січня 2014 року</vt:lpstr>
      <vt:lpstr>Обласний колоквіум  «Професійний діалог: досвід та перспективи розвитку ГАШ»  Дібрівська ЗОШ Миргородського району,  29 квітня 2014 року </vt:lpstr>
      <vt:lpstr>Настановне заняття  «Розбудова школи як громадсько-активної» Андріївська спеціальна загальноосвітня школа-інтернат,  13 травня 2014 року</vt:lpstr>
      <vt:lpstr>Обласна науково-практична конференція  «Стратегія розвитку громадсько-активної школи: на шляху до регіональної взаємодії і партнерства» 16-17 жовтня 2014 року </vt:lpstr>
      <vt:lpstr>Обмін досвідом “Миргород-Київ” Миргородська  ЗОШ №1 ім. П. Мирного , 20-21 жовтня 2014 року</vt:lpstr>
      <vt:lpstr>Видання </vt:lpstr>
      <vt:lpstr>Діяльність ГАШ стимулює зростання громадянської активності населення, розвитку й саморозвитку громад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Полтавської обласної мережі громадсько активних шкіл</dc:title>
  <dc:creator>ПОІППО</dc:creator>
  <cp:lastModifiedBy>kozlov</cp:lastModifiedBy>
  <cp:revision>52</cp:revision>
  <dcterms:created xsi:type="dcterms:W3CDTF">2010-10-26T08:14:07Z</dcterms:created>
  <dcterms:modified xsi:type="dcterms:W3CDTF">2014-11-06T06:28:41Z</dcterms:modified>
</cp:coreProperties>
</file>