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9" r:id="rId4"/>
    <p:sldId id="261" r:id="rId5"/>
    <p:sldId id="263" r:id="rId6"/>
    <p:sldId id="264" r:id="rId7"/>
    <p:sldId id="266" r:id="rId8"/>
    <p:sldId id="268" r:id="rId9"/>
    <p:sldId id="271" r:id="rId10"/>
    <p:sldId id="274" r:id="rId11"/>
    <p:sldId id="276" r:id="rId12"/>
    <p:sldId id="284" r:id="rId13"/>
    <p:sldId id="286" r:id="rId14"/>
    <p:sldId id="287" r:id="rId15"/>
    <p:sldId id="288" r:id="rId16"/>
    <p:sldId id="289" r:id="rId17"/>
    <p:sldId id="285" r:id="rId18"/>
    <p:sldId id="290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D:\Document\Dokumenty\КАФЕДРАЛИ\Valja\ГАШ\Логотип_ГА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3" y="774617"/>
            <a:ext cx="3432348" cy="221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менеджме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3864"/>
            <a:ext cx="2493415" cy="22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5" y="362399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Громадсько-державне управління в навчальних закладах Миргородського району: стратегія і дії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89760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Рудченко О.М.,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відділу освіти Миргородської райдержадміністрації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8834" y="634067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8976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2014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u="sng" dirty="0"/>
              <a:t>Волонтерство</a:t>
            </a:r>
            <a:r>
              <a:rPr lang="uk-UA" dirty="0"/>
              <a:t> – найпопулярніший компонент моделі громадсько-активних </a:t>
            </a:r>
            <a:r>
              <a:rPr lang="uk-UA" dirty="0" smtClean="0"/>
              <a:t>шкіл.</a:t>
            </a:r>
          </a:p>
          <a:p>
            <a:pPr>
              <a:buNone/>
            </a:pPr>
            <a:endParaRPr lang="uk-UA" b="1" i="1" dirty="0" smtClean="0"/>
          </a:p>
          <a:p>
            <a:pPr>
              <a:buNone/>
            </a:pPr>
            <a:r>
              <a:rPr lang="uk-UA" b="1" i="1" dirty="0" smtClean="0"/>
              <a:t>Волонтерство має наступні характеристики: </a:t>
            </a:r>
          </a:p>
          <a:p>
            <a:r>
              <a:rPr lang="uk-UA" dirty="0" smtClean="0"/>
              <a:t>добровільний вибір; </a:t>
            </a:r>
          </a:p>
          <a:p>
            <a:r>
              <a:rPr lang="uk-UA" dirty="0" smtClean="0"/>
              <a:t>активна участь у житті суспільства; </a:t>
            </a:r>
          </a:p>
          <a:p>
            <a:r>
              <a:rPr lang="uk-UA" dirty="0" smtClean="0"/>
              <a:t>покращення життя і особистісний розвиток.</a:t>
            </a:r>
          </a:p>
          <a:p>
            <a:pPr marL="36576" indent="0">
              <a:buNone/>
            </a:pPr>
            <a:r>
              <a:rPr lang="uk-UA" dirty="0" smtClean="0"/>
              <a:t> </a:t>
            </a:r>
          </a:p>
          <a:p>
            <a:pPr marL="36576" indent="0">
              <a:buNone/>
            </a:pPr>
            <a:r>
              <a:rPr lang="uk-UA" dirty="0" smtClean="0"/>
              <a:t>Волонтерство </a:t>
            </a:r>
            <a:r>
              <a:rPr lang="uk-UA" dirty="0"/>
              <a:t>в межах освітнього закладу можна розглядати з двох аспектів: діти-волонтери і волонтери, які допомагають в розвитку освітнього закладу. </a:t>
            </a:r>
          </a:p>
          <a:p>
            <a:pPr marL="36576" indent="0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2448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b="1" i="1" u="sng" dirty="0" smtClean="0"/>
              <a:t>Партнерство</a:t>
            </a:r>
            <a:r>
              <a:rPr lang="uk-UA" dirty="0" smtClean="0"/>
              <a:t> – це встановлення й розвиток взаємовигідних стосунків між школою (вчителями, учнями), членами громади й спонсорами для спільного вирішення загальних проблем. Це </a:t>
            </a:r>
            <a:r>
              <a:rPr lang="uk-UA" dirty="0"/>
              <a:t>можливість покращити імідж школи, залучити додаткові людські й матеріальні ресурси для підтримки школи, для задоволення потреб та інтересів громади.</a:t>
            </a:r>
            <a:endParaRPr lang="uk-UA" dirty="0" smtClean="0"/>
          </a:p>
          <a:p>
            <a:pPr>
              <a:buNone/>
            </a:pPr>
            <a:endParaRPr lang="uk-UA" sz="3200" dirty="0" smtClean="0"/>
          </a:p>
          <a:p>
            <a:pPr>
              <a:buNone/>
            </a:pPr>
            <a:r>
              <a:rPr lang="uk-UA" sz="3200" i="1" dirty="0" smtClean="0">
                <a:solidFill>
                  <a:srgbClr val="00B0F0"/>
                </a:solidFill>
              </a:rPr>
              <a:t>Характеристики </a:t>
            </a:r>
            <a:r>
              <a:rPr lang="uk-UA" sz="3200" i="1" dirty="0">
                <a:solidFill>
                  <a:srgbClr val="00B0F0"/>
                </a:solidFill>
              </a:rPr>
              <a:t>або виміри, які використовуються для вироблення суджень про </a:t>
            </a:r>
            <a:r>
              <a:rPr lang="uk-UA" sz="3200" i="1" dirty="0" smtClean="0">
                <a:solidFill>
                  <a:srgbClr val="00B0F0"/>
                </a:solidFill>
              </a:rPr>
              <a:t>партнерство</a:t>
            </a:r>
            <a:endParaRPr lang="uk-UA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05423"/>
              </p:ext>
            </p:extLst>
          </p:nvPr>
        </p:nvGraphicFramePr>
        <p:xfrm>
          <a:off x="755576" y="2929267"/>
          <a:ext cx="7776863" cy="34319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776863"/>
              </a:tblGrid>
              <a:tr h="3601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Ми приймаємо рішення з партнерськими установами та громадськими організаціями</a:t>
                      </a:r>
                      <a:endParaRPr lang="ru-R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  <a:tr h="3703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Ми діємо разом з партнерами</a:t>
                      </a:r>
                      <a:endParaRPr lang="ru-RU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  <a:tr h="3703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Ми з партнерами об’єднуємо ресурси для виконання діяльності на користь громади</a:t>
                      </a:r>
                      <a:endParaRPr lang="ru-R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  <a:tr h="3703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Ми маємо письмову угоду наших спільних дій </a:t>
                      </a:r>
                      <a:endParaRPr lang="ru-R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  <a:tr h="3703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Ми підтримуємо та сприяємо діяльності одне одного</a:t>
                      </a:r>
                      <a:endParaRPr lang="ru-R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  <a:tr h="3703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Ми співпрацюємо з місцевою, регіональною та національною мережею громадсько-активних шкіл</a:t>
                      </a:r>
                      <a:endParaRPr lang="ru-RU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  <a:tr h="3703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Нашим обладнанням може користуватися громада в позаурочний час, у вихідні дні та впродовж шкільних канікул</a:t>
                      </a:r>
                      <a:endParaRPr lang="ru-RU" sz="1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  <a:tr h="3703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Ми працюємо з усіма, щоб вирішити проблеми громади</a:t>
                      </a:r>
                      <a:endParaRPr lang="ru-RU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64" marR="6346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Структура </a:t>
            </a:r>
            <a:r>
              <a:rPr lang="uk-UA" sz="3600" dirty="0"/>
              <a:t>програми  розвитку освіти Миргородщини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endParaRPr lang="ru-RU" dirty="0"/>
          </a:p>
          <a:p>
            <a:pPr lvl="0"/>
            <a:r>
              <a:rPr lang="uk-UA" dirty="0"/>
              <a:t>Інформаційна довідка</a:t>
            </a:r>
            <a:endParaRPr lang="ru-RU" dirty="0"/>
          </a:p>
          <a:p>
            <a:pPr lvl="0"/>
            <a:r>
              <a:rPr lang="uk-UA" dirty="0"/>
              <a:t>Процес роботи колективу над ПРОМ</a:t>
            </a:r>
            <a:endParaRPr lang="ru-RU" dirty="0"/>
          </a:p>
          <a:p>
            <a:pPr lvl="0"/>
            <a:r>
              <a:rPr lang="uk-UA" dirty="0"/>
              <a:t>Концептуальні засади </a:t>
            </a:r>
            <a:endParaRPr lang="ru-RU" dirty="0"/>
          </a:p>
          <a:p>
            <a:pPr lvl="0"/>
            <a:r>
              <a:rPr lang="uk-UA" dirty="0"/>
              <a:t>Аналіз стану освіти Миргородщини (стандарти ГАШ)</a:t>
            </a:r>
            <a:endParaRPr lang="ru-RU" dirty="0"/>
          </a:p>
          <a:p>
            <a:pPr lvl="0"/>
            <a:r>
              <a:rPr lang="uk-UA" dirty="0"/>
              <a:t>План дій-розвитку </a:t>
            </a:r>
            <a:endParaRPr lang="ru-RU" dirty="0"/>
          </a:p>
          <a:p>
            <a:pPr lvl="0"/>
            <a:r>
              <a:rPr lang="uk-UA" dirty="0"/>
              <a:t>Проекти</a:t>
            </a:r>
            <a:endParaRPr lang="ru-RU" dirty="0"/>
          </a:p>
          <a:p>
            <a:pPr lvl="0"/>
            <a:r>
              <a:rPr lang="uk-UA" dirty="0"/>
              <a:t>Висновок  </a:t>
            </a:r>
            <a:endParaRPr lang="ru-RU" dirty="0"/>
          </a:p>
          <a:p>
            <a:pPr lvl="0"/>
            <a:r>
              <a:rPr lang="uk-UA" dirty="0"/>
              <a:t>Додатки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89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роботи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колективу над ПРОМ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розвитку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активній участі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шкільного самоврядування, батьків, громади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партнерів.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Етапи розробки програми: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Визначення, узгодження та формулювання основних життєвих і професійних цінностей.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Мотивація на участь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створенні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розвитку. Виявлення наявних актуальних проблем і визначення цілей розвитку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майбутній період, формулювання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місії,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завдань, визначення змісту моделей особи випускника, особи педагога, освітнього процесу, визначення стратегії і напрямів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тимчасового творчого колективу. Підбір необхідних аналітичних і змістовних матеріалів. Соціально-педагогічна діагностика проблем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п'ять років.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Обговорення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 в різних структурних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підрозділах,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батьківських зборах, в органах дитячого  самоврядування і дитячих громадських організаціях, на нарадах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 партнерами,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представлення програми на сайті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широкого обговорення.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Доопрацювання тексту Плану з урахуванням висловлених зауважень і пропозицій.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Затвердження Плану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Публікація тексту Плану розвитку 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сайті.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1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Чинники, </a:t>
            </a:r>
            <a:r>
              <a:rPr lang="uk-UA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 визначають планування подальшого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</a:p>
          <a:p>
            <a:endParaRPr lang="uk-UA" sz="20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Позитивні </a:t>
            </a:r>
            <a:r>
              <a:rPr lang="uk-UA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чинники зовнішнього </a:t>
            </a:r>
            <a:r>
              <a:rPr lang="uk-UA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порядку, </a:t>
            </a:r>
            <a:r>
              <a:rPr lang="uk-UA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задаються ззовні 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профілізація;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різноманіття і варіативність  компонентів освітніх систем;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соціального партнерства в системі освіти;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розширення ринку праці для випускників і  школярів;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 залучення спонсорських засобів для розвитку освіти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Негативні чинники зовнішнього порядку (загрози школі ззовні) 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недостатнє фінансування;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 демографічної ситуації;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незацікавленість сім'ї у  вирішенні проблем школи і власних дітей;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криза моральних цінностей в суспільстві;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поширеність в суспільстві  негативних явищ (наркоманія, алкоголізм, паління);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"чорний піар" сучасної школи в ЗМІ.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3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404664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Позитивні внутрішні чинники (переваги і сильні сторони) 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традицій навчальних закладів, що оновлюється;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творчий потенціал педагогічних колективів;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доброзичливий психологічний мікроклімат і ентузіазм в колективі;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 ядра однодумців у колективі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роботи профорієнтації;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 інформаційних технологій;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методичної роботи;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позакласна і позаурочна робота по предметах;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Негативні внутрішні чинники (слабкі сторони і проблеми) 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слабка матеріально-технічна база;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недостатній рівень володіння педагогами сучасними технологіями навчання і виховання, експериментальної і дослідницької діяльності;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слабкий контакт з сім'ями учнів і низький рівень педагогічної культури батьків;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недостатньо ефективна система управління;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якості знань і формування ключових компетенцій учнів;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недостатній розвиток системи соціального партнерства;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в старшій школі ефективної громадської організації учнів;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збереження і зміцнення здоров'я дітей;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недостатнє  правове забезпечення взаємодії учасників освітнього процесу;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несформованість громадянської позиції у ряду учнів і випускників школи.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0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992888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Bef>
                <a:spcPts val="600"/>
              </a:spcBef>
              <a:spcAft>
                <a:spcPts val="600"/>
              </a:spcAft>
            </a:pPr>
            <a:r>
              <a:rPr lang="uk-UA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Концептуальні засади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Bef>
                <a:spcPts val="600"/>
              </a:spcBef>
              <a:spcAft>
                <a:spcPts val="600"/>
              </a:spcAft>
            </a:pPr>
            <a:endParaRPr lang="uk-UA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Bef>
                <a:spcPts val="600"/>
              </a:spcBef>
              <a:spcAft>
                <a:spcPts val="600"/>
              </a:spcAft>
            </a:pP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 виявлених і погоджених в колективах цінностей були визначені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28600"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Кредо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Місія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Пріоритетні напрямки роботи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Гіпотеза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напрями розвитку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 випускника школи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5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85751"/>
              </p:ext>
            </p:extLst>
          </p:nvPr>
        </p:nvGraphicFramePr>
        <p:xfrm>
          <a:off x="683568" y="2708920"/>
          <a:ext cx="7920881" cy="31706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2128"/>
                <a:gridCol w="2128627"/>
                <a:gridCol w="1615789"/>
                <a:gridCol w="1152128"/>
                <a:gridCol w="1872209"/>
              </a:tblGrid>
              <a:tr h="609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Пріоритет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Ресурси/потрібна підтримка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088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Шкільна культура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Інноваційний проект –  Школа розвитку комунікативного учня «Нове покоління»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РМК,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Учнівський та педагогічний колективи, батьки, громада, відділ освіти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 Медіа-служби навчального закладу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Заст.директора школи з ВР, координатор ГАШ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 2014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Учнівський та педагогічний колективи, батьки, громада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23728" y="3326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endParaRPr lang="uk-UA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ДІЙ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2014-2019 рр.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11186" y="822485"/>
            <a:ext cx="339708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Пріоритети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2014/2015 навчальний рік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81985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Висновок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Справжній План розвитку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є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спробою систематизувати деякі ідеї і принципи розвитку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Миргородщини. Творчий колектив усвідомлює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 завдань, які належить вирішити на шляху розвитку, значний об'єм роботи. Проте рівень роботи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 закладів на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 дозволяє сподіватися на те, що при хорошій організації роботи і необхідному фінансуванні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педагогічні колективи впораються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рішенням поставлених завдань.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7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147248" cy="5505475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5400" b="1" i="1" dirty="0" smtClean="0"/>
              <a:t>Дякую за увагу!</a:t>
            </a:r>
            <a:endParaRPr lang="uk-UA" sz="5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irgorod-rvo.at.ua/images/gerb_small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7" y="240150"/>
            <a:ext cx="16260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606577"/>
            <a:ext cx="3884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FF"/>
                </a:solidFill>
                <a:latin typeface="bold Verdana"/>
              </a:rPr>
              <a:t>Освіта</a:t>
            </a:r>
            <a:r>
              <a:rPr lang="ru-RU" sz="2400" b="1" dirty="0">
                <a:solidFill>
                  <a:srgbClr val="FFFFFF"/>
                </a:solidFill>
                <a:latin typeface="bold Verdana"/>
              </a:rPr>
              <a:t> </a:t>
            </a:r>
            <a:r>
              <a:rPr lang="ru-RU" sz="2400" b="1" dirty="0" err="1">
                <a:solidFill>
                  <a:srgbClr val="FFFFFF"/>
                </a:solidFill>
                <a:latin typeface="bold Verdana"/>
              </a:rPr>
              <a:t>Миргородщини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71021"/>
            <a:ext cx="4917324" cy="42286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337858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 err="1" smtClean="0"/>
              <a:t>районі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працюють</a:t>
            </a:r>
            <a:r>
              <a:rPr lang="ru-RU" sz="2000" b="1" dirty="0" smtClean="0"/>
              <a:t>:</a:t>
            </a:r>
          </a:p>
          <a:p>
            <a:endParaRPr lang="ru-RU" sz="1600" b="1" dirty="0"/>
          </a:p>
          <a:p>
            <a:r>
              <a:rPr lang="ru-RU" sz="1600" b="1" dirty="0" smtClean="0"/>
              <a:t> 21 </a:t>
            </a:r>
            <a:r>
              <a:rPr lang="ru-RU" sz="1600" b="1" dirty="0" err="1"/>
              <a:t>загальноосвітній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 22 </a:t>
            </a:r>
            <a:r>
              <a:rPr lang="ru-RU" sz="1600" b="1" dirty="0" err="1"/>
              <a:t>дошкільних</a:t>
            </a:r>
            <a:r>
              <a:rPr lang="ru-RU" sz="1600" b="1" dirty="0"/>
              <a:t> та </a:t>
            </a:r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 2 </a:t>
            </a:r>
            <a:r>
              <a:rPr lang="ru-RU" sz="1600" b="1" dirty="0" err="1"/>
              <a:t>позашкільних</a:t>
            </a:r>
            <a:r>
              <a:rPr lang="ru-RU" sz="1600" b="1" dirty="0"/>
              <a:t> </a:t>
            </a:r>
            <a:r>
              <a:rPr lang="ru-RU" sz="1600" b="1" dirty="0" err="1"/>
              <a:t>заклади</a:t>
            </a:r>
            <a:r>
              <a:rPr lang="ru-RU" sz="1600" b="1" dirty="0" smtClean="0"/>
              <a:t>.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i="1" dirty="0" smtClean="0"/>
              <a:t> </a:t>
            </a:r>
            <a:r>
              <a:rPr lang="ru-RU" sz="1600" b="1" i="1" dirty="0"/>
              <a:t>У </a:t>
            </a:r>
            <a:r>
              <a:rPr lang="ru-RU" sz="1600" b="1" i="1" dirty="0" err="1"/>
              <a:t>даних</a:t>
            </a:r>
            <a:r>
              <a:rPr lang="ru-RU" sz="1600" b="1" i="1" dirty="0"/>
              <a:t> закладах </a:t>
            </a:r>
            <a:r>
              <a:rPr lang="ru-RU" sz="1600" b="1" i="1" dirty="0" err="1"/>
              <a:t>працюють</a:t>
            </a:r>
            <a:r>
              <a:rPr lang="ru-RU" sz="1600" b="1" i="1" dirty="0"/>
              <a:t> 556 </a:t>
            </a:r>
            <a:r>
              <a:rPr lang="ru-RU" sz="1600" b="1" i="1" dirty="0" err="1" smtClean="0"/>
              <a:t>педагогів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283" y="573031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http://mirgorod-rvo.at.ua/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uk-UA" sz="4800" i="1" u="sng" dirty="0" smtClean="0"/>
              <a:t>Актуальність</a:t>
            </a:r>
            <a:endParaRPr lang="uk-UA" sz="4800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Сучасна школа повинна дати учням не тільки певні знання, уміння й навички, а й виховати соціально адаптовану та громадсько орієнтовану особистість, яка після закінчення школи успішно займе своє місце в житті. Саме громадсько-активна школа не відгороджує учнів від реального життя, а включає це життя в навчальну і позаурочну діяльність, створюючи єдине поле громадського виховання не тільки учнів, а й усіх учасників освітнього процесу. У результаті відбувається комплексне виховання громадянина не тільки в школі, а й поза її межами.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91264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Громадсько-активна школа – це заклад, який залучає громаду до процесу управління школою, здійснює мобілізацію місцевих ресурсів </a:t>
            </a:r>
            <a:r>
              <a:rPr lang="uk-UA" dirty="0"/>
              <a:t>(</a:t>
            </a:r>
            <a:r>
              <a:rPr lang="uk-UA" dirty="0" smtClean="0"/>
              <a:t>широке </a:t>
            </a:r>
            <a:r>
              <a:rPr lang="uk-UA" dirty="0"/>
              <a:t>залучення до шкільного життя ресурсів місцевих громад, громадських організацій, батьків, </a:t>
            </a:r>
            <a:r>
              <a:rPr lang="uk-UA" dirty="0" smtClean="0"/>
              <a:t>підприємств) </a:t>
            </a:r>
            <a:r>
              <a:rPr lang="uk-UA" dirty="0"/>
              <a:t>для </a:t>
            </a:r>
            <a:r>
              <a:rPr lang="uk-UA" dirty="0" smtClean="0"/>
              <a:t>забезпечення нагальних і довготривалих цілей школи й громади, що загалом сприяє їх розвитку, зміцненню взаємовигідного партнерства</a:t>
            </a:r>
            <a:r>
              <a:rPr lang="uk-UA" dirty="0"/>
              <a:t>. П</a:t>
            </a:r>
            <a:r>
              <a:rPr lang="uk-UA" dirty="0" smtClean="0"/>
              <a:t>осилення </a:t>
            </a:r>
            <a:r>
              <a:rPr lang="uk-UA" dirty="0"/>
              <a:t>відкритості самої школи як соціально-педагогічної системи.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832648"/>
          </a:xfrm>
        </p:spPr>
        <p:txBody>
          <a:bodyPr/>
          <a:lstStyle/>
          <a:p>
            <a:pPr>
              <a:buNone/>
            </a:pPr>
            <a:endParaRPr lang="uk-UA" b="1" i="1" dirty="0" smtClean="0"/>
          </a:p>
          <a:p>
            <a:pPr>
              <a:buNone/>
            </a:pPr>
            <a:r>
              <a:rPr lang="uk-UA" b="1" i="1" dirty="0" smtClean="0"/>
              <a:t>Модель громадсько-активної школи включає три складники: </a:t>
            </a:r>
          </a:p>
          <a:p>
            <a:pPr>
              <a:buNone/>
            </a:pPr>
            <a:endParaRPr lang="uk-UA" b="1" i="1" dirty="0" smtClean="0"/>
          </a:p>
          <a:p>
            <a:r>
              <a:rPr lang="uk-UA" dirty="0" smtClean="0"/>
              <a:t>демократизація;</a:t>
            </a:r>
          </a:p>
          <a:p>
            <a:pPr marL="36576" indent="0">
              <a:buNone/>
            </a:pPr>
            <a:endParaRPr lang="uk-UA" dirty="0" smtClean="0"/>
          </a:p>
          <a:p>
            <a:r>
              <a:rPr lang="uk-UA" dirty="0" smtClean="0"/>
              <a:t>волонтерство; </a:t>
            </a:r>
          </a:p>
          <a:p>
            <a:pPr marL="36576" indent="0">
              <a:buNone/>
            </a:pPr>
            <a:endParaRPr lang="uk-UA" dirty="0" smtClean="0"/>
          </a:p>
          <a:p>
            <a:r>
              <a:rPr lang="uk-UA" dirty="0" smtClean="0"/>
              <a:t>партнерство.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577483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Демократизація  освіти це: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 демократизація школи</a:t>
            </a:r>
          </a:p>
          <a:p>
            <a:endParaRPr lang="uk-UA" dirty="0" smtClean="0"/>
          </a:p>
          <a:p>
            <a:r>
              <a:rPr lang="uk-UA" dirty="0" smtClean="0"/>
              <a:t> демократизація уроків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можливість громади отримувати освіту протягом усього життя.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904656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Демократизація школи здійснюється через: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 децентралізацію управління; </a:t>
            </a:r>
          </a:p>
          <a:p>
            <a:r>
              <a:rPr lang="uk-UA" dirty="0" smtClean="0"/>
              <a:t>роботу педагогічного колективу на досягнення спільної мети;</a:t>
            </a:r>
          </a:p>
          <a:p>
            <a:r>
              <a:rPr lang="uk-UA" dirty="0" smtClean="0"/>
              <a:t>звітність керівництва перед колективом; </a:t>
            </a:r>
          </a:p>
          <a:p>
            <a:r>
              <a:rPr lang="uk-UA" dirty="0" smtClean="0"/>
              <a:t>ознайомлення громади з діяльністю навчального закладу.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uk-UA" b="1" i="1" u="sng" dirty="0" smtClean="0"/>
          </a:p>
          <a:p>
            <a:pPr>
              <a:buNone/>
            </a:pPr>
            <a:r>
              <a:rPr lang="uk-UA" b="1" i="1" u="sng" dirty="0" smtClean="0"/>
              <a:t>Демократизація уроку </a:t>
            </a:r>
            <a:r>
              <a:rPr lang="uk-UA" b="1" i="1" dirty="0" smtClean="0"/>
              <a:t>має наступні елементи: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зв’язок навчання з життям;</a:t>
            </a:r>
          </a:p>
          <a:p>
            <a:r>
              <a:rPr lang="uk-UA" dirty="0" smtClean="0"/>
              <a:t>розвиток самостійності й активності в навчальному процесі; </a:t>
            </a:r>
          </a:p>
          <a:p>
            <a:r>
              <a:rPr lang="uk-UA" dirty="0" smtClean="0"/>
              <a:t>вміння пристосовуватися до дійсності; </a:t>
            </a:r>
          </a:p>
          <a:p>
            <a:r>
              <a:rPr lang="uk-UA" dirty="0" smtClean="0"/>
              <a:t>вміння співпрацювати з людьми.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9046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/>
              <a:t>Неперервна освіта громади може вирішити декілька важливих завдань: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 розвивати навички, що сприяють зросту кар’єри;</a:t>
            </a:r>
          </a:p>
          <a:p>
            <a:r>
              <a:rPr lang="uk-UA" dirty="0" smtClean="0"/>
              <a:t>надати можливість здобути практичні навички; </a:t>
            </a:r>
          </a:p>
          <a:p>
            <a:r>
              <a:rPr lang="uk-UA" dirty="0" smtClean="0"/>
              <a:t>надати можливість членам спільноти познайомитися з новими людьми; </a:t>
            </a:r>
          </a:p>
          <a:p>
            <a:r>
              <a:rPr lang="uk-UA" dirty="0" smtClean="0"/>
              <a:t>збільшити кількість партнерів школи за рахунок членів співтовариства, громадських організацій, запрошуючи їх поділитися своїми знаннями й</a:t>
            </a:r>
          </a:p>
          <a:p>
            <a:pPr>
              <a:buNone/>
            </a:pPr>
            <a:r>
              <a:rPr lang="uk-UA" dirty="0" smtClean="0"/>
              <a:t>     талантами; </a:t>
            </a:r>
          </a:p>
          <a:p>
            <a:r>
              <a:rPr lang="uk-UA" dirty="0" smtClean="0"/>
              <a:t>надати молоді нові, конструктивні й цікаві способи організації дозвілля; </a:t>
            </a:r>
          </a:p>
          <a:p>
            <a:r>
              <a:rPr lang="uk-UA" dirty="0" smtClean="0"/>
              <a:t>заробити кошти для школи; </a:t>
            </a:r>
          </a:p>
          <a:p>
            <a:r>
              <a:rPr lang="uk-UA" dirty="0" smtClean="0"/>
              <a:t>створити робочі місця й забезпечити додатковий заробіток для вчителів, батьків та інших членів громади.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231</TotalTime>
  <Words>862</Words>
  <Application>Microsoft Office PowerPoint</Application>
  <PresentationFormat>Экран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bold Verdana</vt:lpstr>
      <vt:lpstr>Franklin Gothic Book</vt:lpstr>
      <vt:lpstr>Symbol</vt:lpstr>
      <vt:lpstr>Times New Roman</vt:lpstr>
      <vt:lpstr>Verdana</vt:lpstr>
      <vt:lpstr>Wingdings</vt:lpstr>
      <vt:lpstr>Wingdings 2</vt:lpstr>
      <vt:lpstr>Техническая</vt:lpstr>
      <vt:lpstr>Презентация PowerPoint</vt:lpstr>
      <vt:lpstr>Презентация PowerPoint</vt:lpstr>
      <vt:lpstr>Актуальність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програми  розвитку освіти Миргородщини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Педагогічний проект</dc:title>
  <dc:creator>Нина</dc:creator>
  <cp:lastModifiedBy>Home</cp:lastModifiedBy>
  <cp:revision>38</cp:revision>
  <dcterms:created xsi:type="dcterms:W3CDTF">2014-01-21T22:58:22Z</dcterms:created>
  <dcterms:modified xsi:type="dcterms:W3CDTF">2014-10-15T20:36:34Z</dcterms:modified>
</cp:coreProperties>
</file>