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7" r:id="rId3"/>
    <p:sldId id="260" r:id="rId4"/>
    <p:sldId id="261" r:id="rId5"/>
    <p:sldId id="259" r:id="rId6"/>
    <p:sldId id="262" r:id="rId7"/>
    <p:sldId id="264" r:id="rId8"/>
    <p:sldId id="265" r:id="rId9"/>
    <p:sldId id="263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06666"/>
    <a:srgbClr val="0099CC"/>
    <a:srgbClr val="3366CC"/>
    <a:srgbClr val="660033"/>
    <a:srgbClr val="003399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23" autoAdjust="0"/>
    <p:restoredTop sz="94652" autoAdjust="0"/>
  </p:normalViewPr>
  <p:slideViewPr>
    <p:cSldViewPr>
      <p:cViewPr varScale="1">
        <p:scale>
          <a:sx n="72" d="100"/>
          <a:sy n="72" d="100"/>
        </p:scale>
        <p:origin x="-124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CF061D-D2BB-4FC1-9259-46BCF4076908}" type="datetimeFigureOut">
              <a:rPr lang="ru-RU" smtClean="0"/>
              <a:t>15.10.2014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F3428-B3A7-47D9-982C-D796F3B24ED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ABCDB6-10FB-48A6-8F11-270BFA4C36E3}" type="datetimeFigureOut">
              <a:rPr lang="ru-RU" smtClean="0"/>
              <a:t>15.10.2014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06B3C3-AE7C-40B3-96EA-2DDE156C82C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D7DDD2-CD40-464E-BCB3-223DDAD687FC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7A4B3-F2FE-46B5-8EDC-CC55D147B95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FB6DA0-3AE5-4C8A-B167-7F67B5E46D0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0B3C41-8252-4CE6-AE5D-13B6326D960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E95704-1695-47AA-B80E-9AD234717AC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434D9B-80DB-4168-98AD-CF532CE9DD46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4EBC5D-3868-449B-A89D-35D5F006D20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8A53E-7788-4B9E-A619-779A1A7F0982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204EAE-C510-4E95-9824-ED2845C2686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BBF5D-FBBB-4877-AB97-E56DA4929B78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DF94DD-FB7A-4E34-9B72-0CF1C8253FA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ABFDEE3-3E05-4A66-9B60-0A20B037DF6B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357158" y="928670"/>
            <a:ext cx="8501122" cy="2214578"/>
          </a:xfrm>
        </p:spPr>
        <p:txBody>
          <a:bodyPr/>
          <a:lstStyle/>
          <a:p>
            <a:r>
              <a:rPr lang="uk-UA" sz="4800" b="1" dirty="0" smtClean="0">
                <a:solidFill>
                  <a:srgbClr val="663300"/>
                </a:solidFill>
              </a:rPr>
              <a:t>Сучасні тенденції розвитку громадсько-активної школи</a:t>
            </a:r>
            <a:endParaRPr lang="uk-UA" sz="4800" b="1" dirty="0">
              <a:solidFill>
                <a:srgbClr val="6633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786578" y="6643710"/>
            <a:ext cx="2357422" cy="21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Prezentacii.com</a:t>
            </a:r>
            <a:endParaRPr lang="ru-RU" dirty="0"/>
          </a:p>
        </p:txBody>
      </p:sp>
      <p:sp>
        <p:nvSpPr>
          <p:cNvPr id="4" name="Rectangle 150"/>
          <p:cNvSpPr txBox="1">
            <a:spLocks noChangeArrowheads="1"/>
          </p:cNvSpPr>
          <p:nvPr/>
        </p:nvSpPr>
        <p:spPr bwMode="auto">
          <a:xfrm>
            <a:off x="509558" y="5010161"/>
            <a:ext cx="8501122" cy="14906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s-ES" sz="3200" b="1" i="0" u="none" strike="noStrike" kern="0" cap="none" spc="0" normalizeH="0" baseline="0" noProof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Rectangle 150"/>
          <p:cNvSpPr txBox="1">
            <a:spLocks noChangeArrowheads="1"/>
          </p:cNvSpPr>
          <p:nvPr/>
        </p:nvSpPr>
        <p:spPr bwMode="auto">
          <a:xfrm>
            <a:off x="214282" y="5000636"/>
            <a:ext cx="8643998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uk-UA" sz="2800" b="1" i="0" u="none" strike="noStrike" kern="0" cap="none" spc="0" normalizeH="0" baseline="0" dirty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Королюк С.В., </a:t>
            </a:r>
            <a:r>
              <a:rPr kumimoji="0" lang="uk-UA" sz="2400" b="1" i="0" u="none" strike="noStrike" kern="0" cap="none" spc="0" normalizeH="0" baseline="0" dirty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кандидат</a:t>
            </a:r>
            <a:r>
              <a:rPr kumimoji="0" lang="uk-UA" sz="2400" b="1" i="0" u="none" strike="noStrike" kern="0" cap="none" spc="0" normalizeH="0" dirty="0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педагогічних наук, доцент, завідувачка кафедри менеджменту освіти Полтавського ОІППО </a:t>
            </a:r>
            <a:r>
              <a:rPr kumimoji="0" lang="uk-UA" sz="2400" b="1" i="0" u="none" strike="noStrike" kern="0" cap="none" spc="0" normalizeH="0" dirty="0" err="1" smtClean="0">
                <a:ln>
                  <a:noFill/>
                </a:ln>
                <a:solidFill>
                  <a:srgbClr val="6633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ім.М.В.Остроградського</a:t>
            </a:r>
            <a:endParaRPr kumimoji="0" lang="uk-UA" sz="2400" b="1" i="0" u="none" strike="noStrike" kern="0" cap="none" spc="0" normalizeH="0" baseline="0" dirty="0">
              <a:ln>
                <a:noFill/>
              </a:ln>
              <a:solidFill>
                <a:srgbClr val="6633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Результат: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44823"/>
            <a:ext cx="8229600" cy="1872209"/>
          </a:xfrm>
        </p:spPr>
        <p:txBody>
          <a:bodyPr/>
          <a:lstStyle/>
          <a:p>
            <a:pPr algn="ctr"/>
            <a:r>
              <a:rPr lang="uk-UA" dirty="0" smtClean="0"/>
              <a:t>Дитина і Вчитель отримують задоволення від процесу навчання й виховання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Перспективи: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Мережева взаємодія: ГАШ – опорна школа в місті, районі;</a:t>
            </a:r>
          </a:p>
          <a:p>
            <a:r>
              <a:rPr lang="uk-UA" dirty="0" smtClean="0"/>
              <a:t>Участь у розробці місцевих програм розвитку освіти;</a:t>
            </a:r>
          </a:p>
          <a:p>
            <a:r>
              <a:rPr lang="uk-UA" dirty="0" smtClean="0"/>
              <a:t>Створення Ресурсних центрів громадської активності на базі шкіл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uk-UA" b="1" dirty="0" smtClean="0"/>
              <a:t>Рекомендуємо: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3600399"/>
          </a:xfrm>
        </p:spPr>
        <p:txBody>
          <a:bodyPr/>
          <a:lstStyle/>
          <a:p>
            <a:r>
              <a:rPr lang="uk-UA" b="1" i="1" dirty="0" smtClean="0"/>
              <a:t>2015 рік </a:t>
            </a:r>
            <a:r>
              <a:rPr lang="uk-UA" dirty="0" smtClean="0"/>
              <a:t>– “ГАШ </a:t>
            </a:r>
            <a:r>
              <a:rPr lang="uk-UA" dirty="0" err="1" smtClean="0"/>
              <a:t>–центр</a:t>
            </a:r>
            <a:r>
              <a:rPr lang="uk-UA" dirty="0" smtClean="0"/>
              <a:t> життя </a:t>
            </a:r>
            <a:r>
              <a:rPr lang="uk-UA" dirty="0" err="1" smtClean="0"/>
              <a:t>громади”</a:t>
            </a:r>
            <a:r>
              <a:rPr lang="uk-UA" dirty="0" smtClean="0"/>
              <a:t>;</a:t>
            </a:r>
          </a:p>
          <a:p>
            <a:r>
              <a:rPr lang="uk-UA" b="1" i="1" dirty="0" smtClean="0"/>
              <a:t>Травень</a:t>
            </a:r>
            <a:r>
              <a:rPr lang="uk-UA" dirty="0" smtClean="0"/>
              <a:t> – Самооцінювання –  Програма розвитку – План дій – Проект 1 – </a:t>
            </a:r>
            <a:r>
              <a:rPr lang="uk-UA" dirty="0" err="1" smtClean="0"/>
              <a:t>Проект</a:t>
            </a:r>
            <a:r>
              <a:rPr lang="uk-UA" dirty="0" smtClean="0"/>
              <a:t> 2</a:t>
            </a:r>
          </a:p>
          <a:p>
            <a:r>
              <a:rPr lang="uk-UA" b="1" i="1" dirty="0" smtClean="0"/>
              <a:t>Конкурс </a:t>
            </a:r>
            <a:r>
              <a:rPr lang="uk-UA" b="1" i="1" dirty="0" smtClean="0"/>
              <a:t>шкільних проектів </a:t>
            </a:r>
            <a:r>
              <a:rPr lang="uk-UA" dirty="0" err="1" smtClean="0"/>
              <a:t>“Залучення</a:t>
            </a:r>
            <a:r>
              <a:rPr lang="uk-UA" dirty="0" smtClean="0"/>
              <a:t> батьків і громади до ухвалення рішень на рівні школи, освітнього </a:t>
            </a:r>
            <a:r>
              <a:rPr lang="uk-UA" dirty="0" err="1" smtClean="0"/>
              <a:t>округу</a:t>
            </a:r>
            <a:r>
              <a:rPr lang="uk-UA" dirty="0" err="1" smtClean="0"/>
              <a:t>”</a:t>
            </a:r>
            <a:endParaRPr lang="uk-UA" dirty="0" smtClean="0"/>
          </a:p>
          <a:p>
            <a:endParaRPr lang="uk-UA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6786578" y="6643710"/>
            <a:ext cx="2357422" cy="2142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Prezentacii.com</a:t>
            </a:r>
            <a:endParaRPr lang="ru-RU" dirty="0"/>
          </a:p>
        </p:txBody>
      </p:sp>
      <p:pic>
        <p:nvPicPr>
          <p:cNvPr id="1026" name="Picture 2" descr="C:\Documents and Settings\Менеджмент\Рабочий стол\виступ ГАШ\карта ГАШ_5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28600"/>
            <a:ext cx="9144000" cy="7315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Місія ГАШ</a:t>
            </a:r>
            <a:br>
              <a:rPr lang="uk-UA" dirty="0" smtClean="0"/>
            </a:br>
            <a:r>
              <a:rPr lang="uk-UA" sz="2800" dirty="0" smtClean="0"/>
              <a:t>(освітня і виховна):</a:t>
            </a:r>
            <a:endParaRPr lang="ru-RU" sz="2800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uk-UA" dirty="0" smtClean="0"/>
              <a:t>	розвиток лідерства, </a:t>
            </a:r>
            <a:r>
              <a:rPr lang="uk-UA" dirty="0" err="1" smtClean="0"/>
              <a:t>волонтерства</a:t>
            </a:r>
            <a:r>
              <a:rPr lang="uk-UA" dirty="0" smtClean="0"/>
              <a:t> і партнерства, </a:t>
            </a:r>
          </a:p>
          <a:p>
            <a:pPr>
              <a:buNone/>
            </a:pPr>
            <a:r>
              <a:rPr lang="uk-UA" dirty="0" smtClean="0"/>
              <a:t>	демократизація управління і викладання,</a:t>
            </a:r>
          </a:p>
          <a:p>
            <a:pPr>
              <a:buNone/>
            </a:pPr>
            <a:r>
              <a:rPr lang="uk-UA" dirty="0" smtClean="0"/>
              <a:t>	адаптація до потреб і проблем громади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60472"/>
          </a:xfrm>
        </p:spPr>
        <p:txBody>
          <a:bodyPr/>
          <a:lstStyle/>
          <a:p>
            <a:r>
              <a:rPr lang="uk-UA" dirty="0" smtClean="0"/>
              <a:t>Критерії та інструменти </a:t>
            </a: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55576" y="1628800"/>
          <a:ext cx="7848871" cy="3240360"/>
        </p:xfrm>
        <a:graphic>
          <a:graphicData uri="http://schemas.openxmlformats.org/drawingml/2006/table">
            <a:tbl>
              <a:tblPr/>
              <a:tblGrid>
                <a:gridCol w="3924026"/>
                <a:gridCol w="3924845"/>
              </a:tblGrid>
              <a:tr h="32403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Відкритість</a:t>
                      </a: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, демократизація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Рада </a:t>
                      </a: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ГАШ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Самооцінювання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Програма розвитку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6" y="1268760"/>
          <a:ext cx="7560840" cy="3096344"/>
        </p:xfrm>
        <a:graphic>
          <a:graphicData uri="http://schemas.openxmlformats.org/drawingml/2006/table">
            <a:tbl>
              <a:tblPr/>
              <a:tblGrid>
                <a:gridCol w="3430578"/>
                <a:gridCol w="4130262"/>
              </a:tblGrid>
              <a:tr h="30963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Якість </a:t>
                      </a: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освіти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Навчаються </a:t>
                      </a: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всі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Освітні послуги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83568" y="980728"/>
          <a:ext cx="7560839" cy="3312368"/>
        </p:xfrm>
        <a:graphic>
          <a:graphicData uri="http://schemas.openxmlformats.org/drawingml/2006/table">
            <a:tbl>
              <a:tblPr/>
              <a:tblGrid>
                <a:gridCol w="3780024"/>
                <a:gridCol w="3780815"/>
              </a:tblGrid>
              <a:tr h="33123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r>
                        <a:rPr lang="uk-UA" sz="3600" noProof="0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ромадсько-державне</a:t>
                      </a:r>
                      <a:r>
                        <a:rPr lang="uk-UA" sz="3600" noProof="0" dirty="0" smtClean="0">
                          <a:latin typeface="Times New Roman"/>
                          <a:ea typeface="Times New Roman"/>
                          <a:cs typeface="Times New Roman"/>
                        </a:rPr>
                        <a:t> управління</a:t>
                      </a:r>
                      <a:endParaRPr lang="uk-UA" sz="3600" noProof="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Громадська </a:t>
                      </a: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експертиза 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Освітні округи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55577" y="1268760"/>
          <a:ext cx="7704856" cy="3384376"/>
        </p:xfrm>
        <a:graphic>
          <a:graphicData uri="http://schemas.openxmlformats.org/drawingml/2006/table">
            <a:tbl>
              <a:tblPr/>
              <a:tblGrid>
                <a:gridCol w="3852026"/>
                <a:gridCol w="3852830"/>
              </a:tblGrid>
              <a:tr h="33843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Лідерство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Розвиток </a:t>
                      </a:r>
                      <a:r>
                        <a:rPr lang="en-US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учнівського </a:t>
                      </a: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самоврядування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Функціонування команд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71600" y="1196752"/>
          <a:ext cx="7272807" cy="3208815"/>
        </p:xfrm>
        <a:graphic>
          <a:graphicData uri="http://schemas.openxmlformats.org/drawingml/2006/table">
            <a:tbl>
              <a:tblPr/>
              <a:tblGrid>
                <a:gridCol w="3636023"/>
                <a:gridCol w="3636784"/>
              </a:tblGrid>
              <a:tr h="32088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Партнерство 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Проекти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Угоди 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899593" y="1340768"/>
          <a:ext cx="6711200" cy="3024336"/>
        </p:xfrm>
        <a:graphic>
          <a:graphicData uri="http://schemas.openxmlformats.org/drawingml/2006/table">
            <a:tbl>
              <a:tblPr/>
              <a:tblGrid>
                <a:gridCol w="3355249"/>
                <a:gridCol w="3355951"/>
              </a:tblGrid>
              <a:tr h="30243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Довіра 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36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uk-UA" sz="3600" dirty="0" smtClean="0">
                          <a:latin typeface="Times New Roman"/>
                          <a:ea typeface="Times New Roman"/>
                          <a:cs typeface="Times New Roman"/>
                        </a:rPr>
                        <a:t>Пристосування </a:t>
                      </a:r>
                      <a:r>
                        <a:rPr lang="uk-UA" sz="3600" dirty="0">
                          <a:latin typeface="Times New Roman"/>
                          <a:ea typeface="Times New Roman"/>
                          <a:cs typeface="Times New Roman"/>
                        </a:rPr>
                        <a:t>до потреб громади</a:t>
                      </a:r>
                      <a:endParaRPr lang="ru-RU" sz="3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5046</TotalTime>
  <Words>149</Words>
  <Application>Microsoft Office PowerPoint</Application>
  <PresentationFormat>Экран (4:3)</PresentationFormat>
  <Paragraphs>50</Paragraphs>
  <Slides>12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Diseño predeterminado</vt:lpstr>
      <vt:lpstr>Сучасні тенденції розвитку громадсько-активної школи</vt:lpstr>
      <vt:lpstr>Слайд 2</vt:lpstr>
      <vt:lpstr>Місія ГАШ (освітня і виховна):</vt:lpstr>
      <vt:lpstr>Критерії та інструменти </vt:lpstr>
      <vt:lpstr>Слайд 5</vt:lpstr>
      <vt:lpstr>Слайд 6</vt:lpstr>
      <vt:lpstr>Слайд 7</vt:lpstr>
      <vt:lpstr>Слайд 8</vt:lpstr>
      <vt:lpstr>Слайд 9</vt:lpstr>
      <vt:lpstr>Результат:</vt:lpstr>
      <vt:lpstr>Перспективи:</vt:lpstr>
      <vt:lpstr>Рекомендуємо: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User</cp:lastModifiedBy>
  <cp:revision>739</cp:revision>
  <dcterms:created xsi:type="dcterms:W3CDTF">2010-05-23T14:28:12Z</dcterms:created>
  <dcterms:modified xsi:type="dcterms:W3CDTF">2014-10-15T18:03:15Z</dcterms:modified>
</cp:coreProperties>
</file>